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25fca508f34f90" /><Relationship Type="http://schemas.openxmlformats.org/officeDocument/2006/relationships/extended-properties" Target="/docProps/app.xml" Id="R9208e6ae56bb4bd0" /><Relationship Type="http://schemas.openxmlformats.org/officeDocument/2006/relationships/officeDocument" Target="/ppt/presentation.xml" Id="R89e0ef1138264f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afa588d5684efc"/>
  </p:sldMasterIdLst>
  <p:notesMasterIdLst>
    <p:notesMasterId xmlns:r="http://schemas.openxmlformats.org/officeDocument/2006/relationships" r:id="R4f745ee8dd854fb2"/>
  </p:notesMasterIdLst>
  <p:sldIdLst>
    <p:sldId xmlns:r="http://schemas.openxmlformats.org/officeDocument/2006/relationships" id="256" r:id="R1adca7cb4d074496"/>
    <p:sldId xmlns:r="http://schemas.openxmlformats.org/officeDocument/2006/relationships" id="257" r:id="R5376551001604afe"/>
    <p:sldId xmlns:r="http://schemas.openxmlformats.org/officeDocument/2006/relationships" id="258" r:id="R79a1a6ae657c4916"/>
    <p:sldId xmlns:r="http://schemas.openxmlformats.org/officeDocument/2006/relationships" id="259" r:id="R942bdc29e3284e9a"/>
    <p:sldId xmlns:r="http://schemas.openxmlformats.org/officeDocument/2006/relationships" id="260" r:id="R0c579c64c74d4032"/>
    <p:sldId xmlns:r="http://schemas.openxmlformats.org/officeDocument/2006/relationships" id="261" r:id="R187c63e3236348d3"/>
    <p:sldId xmlns:r="http://schemas.openxmlformats.org/officeDocument/2006/relationships" id="262" r:id="R3f23d946116f41ba"/>
    <p:sldId xmlns:r="http://schemas.openxmlformats.org/officeDocument/2006/relationships" id="263" r:id="R1792a269a90c44c0"/>
    <p:sldId xmlns:r="http://schemas.openxmlformats.org/officeDocument/2006/relationships" id="264" r:id="R2fca8cb38d934831"/>
    <p:sldId xmlns:r="http://schemas.openxmlformats.org/officeDocument/2006/relationships" id="265" r:id="Rd714a60a8450489e"/>
    <p:sldId xmlns:r="http://schemas.openxmlformats.org/officeDocument/2006/relationships" id="266" r:id="Ra2bf9b9a37f341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cf517524534b77" /><Relationship Type="http://schemas.openxmlformats.org/officeDocument/2006/relationships/slideMaster" Target="/ppt/slideMasters/slideMaster1.xml" Id="R4fafa588d5684efc" /><Relationship Type="http://schemas.openxmlformats.org/officeDocument/2006/relationships/notesMaster" Target="/ppt/notesMasters/notesMaster1.xml" Id="R4f745ee8dd854fb2" /><Relationship Type="http://schemas.openxmlformats.org/officeDocument/2006/relationships/presProps" Target="/ppt/presProps.xml" Id="Rafa5be43e5264567" /><Relationship Type="http://schemas.openxmlformats.org/officeDocument/2006/relationships/tableStyles" Target="/ppt/tableStyles.xml" Id="R86d57a937035465a" /><Relationship Type="http://schemas.openxmlformats.org/officeDocument/2006/relationships/slide" Target="/ppt/slides/slide1.xml" Id="R1adca7cb4d074496" /><Relationship Type="http://schemas.openxmlformats.org/officeDocument/2006/relationships/slide" Target="/ppt/slides/slide2.xml" Id="R5376551001604afe" /><Relationship Type="http://schemas.openxmlformats.org/officeDocument/2006/relationships/slide" Target="/ppt/slides/slide3.xml" Id="R79a1a6ae657c4916" /><Relationship Type="http://schemas.openxmlformats.org/officeDocument/2006/relationships/slide" Target="/ppt/slides/slide4.xml" Id="R942bdc29e3284e9a" /><Relationship Type="http://schemas.openxmlformats.org/officeDocument/2006/relationships/slide" Target="/ppt/slides/slide5.xml" Id="R0c579c64c74d4032" /><Relationship Type="http://schemas.openxmlformats.org/officeDocument/2006/relationships/slide" Target="/ppt/slides/slide6.xml" Id="R187c63e3236348d3" /><Relationship Type="http://schemas.openxmlformats.org/officeDocument/2006/relationships/slide" Target="/ppt/slides/slide7.xml" Id="R3f23d946116f41ba" /><Relationship Type="http://schemas.openxmlformats.org/officeDocument/2006/relationships/slide" Target="/ppt/slides/slide8.xml" Id="R1792a269a90c44c0" /><Relationship Type="http://schemas.openxmlformats.org/officeDocument/2006/relationships/slide" Target="/ppt/slides/slide9.xml" Id="R2fca8cb38d934831" /><Relationship Type="http://schemas.openxmlformats.org/officeDocument/2006/relationships/slide" Target="/ppt/slides/slide10.xml" Id="Rd714a60a8450489e" /><Relationship Type="http://schemas.openxmlformats.org/officeDocument/2006/relationships/slide" Target="/ppt/slides/slide11.xml" Id="Ra2bf9b9a37f341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9b8eeadd0f4a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4c192e4ddf4784" /><Relationship Type="http://schemas.openxmlformats.org/officeDocument/2006/relationships/notesMaster" Target="/ppt/notesMasters/notesMaster1.xml" Id="R8a43c816c4f642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4dcf1d4773454b" /><Relationship Type="http://schemas.openxmlformats.org/officeDocument/2006/relationships/notesMaster" Target="/ppt/notesMasters/notesMaster1.xml" Id="Rde1c3381ce8e42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4f839c36104ca4" /><Relationship Type="http://schemas.openxmlformats.org/officeDocument/2006/relationships/notesMaster" Target="/ppt/notesMasters/notesMaster1.xml" Id="R7de1928f608b44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b51406f1cb4e48" /><Relationship Type="http://schemas.openxmlformats.org/officeDocument/2006/relationships/notesMaster" Target="/ppt/notesMasters/notesMaster1.xml" Id="R27a02247fd8f4d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e580e7b6164eff" /><Relationship Type="http://schemas.openxmlformats.org/officeDocument/2006/relationships/notesMaster" Target="/ppt/notesMasters/notesMaster1.xml" Id="R06dd830840cd40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162c6321ce4e03" /><Relationship Type="http://schemas.openxmlformats.org/officeDocument/2006/relationships/notesMaster" Target="/ppt/notesMasters/notesMaster1.xml" Id="R024fed91ceb644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536db0f0fc47f0" /><Relationship Type="http://schemas.openxmlformats.org/officeDocument/2006/relationships/notesMaster" Target="/ppt/notesMasters/notesMaster1.xml" Id="Rfa583f0bc23d42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6a256ef88d4834" /><Relationship Type="http://schemas.openxmlformats.org/officeDocument/2006/relationships/notesMaster" Target="/ppt/notesMasters/notesMaster1.xml" Id="Rdae5950059934b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b9c607e0f944bd" /><Relationship Type="http://schemas.openxmlformats.org/officeDocument/2006/relationships/notesMaster" Target="/ppt/notesMasters/notesMaster1.xml" Id="Rbeee302e2a6143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2f7bb0d0f246c2" /><Relationship Type="http://schemas.openxmlformats.org/officeDocument/2006/relationships/notesMaster" Target="/ppt/notesMasters/notesMaster1.xml" Id="R4beec74a607749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5eed75bb9e42ca" /><Relationship Type="http://schemas.openxmlformats.org/officeDocument/2006/relationships/notesMaster" Target="/ppt/notesMasters/notesMaster1.xml" Id="R67665fcd1ce34c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  <a:p xmlns:a="http://schemas.openxmlformats.org/drawingml/2006/main">
            <a:r>
              <a:t>صورة الغلاف توضيحية مولدة بالذكاء الاصطناعي، وليست توثيقًا لمكان أو حدث تاريخي بعينه.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المصدر: مريم العبادي، محاضرات في فقه السيرة النبوية، السنة الدراسية 2025-2026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fbb5a9ef224e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8dd02be958410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b36b4536c84f7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17cefce41a49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3899aba4dd404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bea2c843cb4b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F996FB-7A74-4C61-8580-D5E6931C89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04E54CD-8D06-4D39-99C8-8245E0222C7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DADC628-C5EB-42A3-8448-BF5774D5A6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3A73A0-3CF3-459A-8507-47D4BF68FE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9F7728-832B-408A-B8D8-E112987C65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9765625-73D2-4DAE-A068-29470DE21C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D23B26A-8BC8-4D41-980B-9088CD853B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3C785C6-B56D-4687-B6C5-AFEAF54AAD6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99E5A2-FFAA-4238-8548-E5486C9FF2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B146D3-2C42-4967-AB19-759C7FF84F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1d98f87cae4b04" /><Relationship Type="http://schemas.openxmlformats.org/officeDocument/2006/relationships/slideLayout" Target="/ppt/slideLayouts/slideLayout1.xml" Id="R708544c7aea941f8" /><Relationship Type="http://schemas.openxmlformats.org/officeDocument/2006/relationships/slideLayout" Target="/ppt/slideLayouts/slideLayout2.xml" Id="R997f8c34849c4ba8" /><Relationship Type="http://schemas.openxmlformats.org/officeDocument/2006/relationships/slideLayout" Target="/ppt/slideLayouts/slideLayout3.xml" Id="Rcef78d6f58854397" /><Relationship Type="http://schemas.openxmlformats.org/officeDocument/2006/relationships/slideLayout" Target="/ppt/slideLayouts/slideLayout4.xml" Id="R0a1681fcdf64454d" /><Relationship Type="http://schemas.openxmlformats.org/officeDocument/2006/relationships/slideLayout" Target="/ppt/slideLayouts/slideLayout5.xml" Id="R286ca269e5ab4a0b" /><Relationship Type="http://schemas.openxmlformats.org/officeDocument/2006/relationships/slideLayout" Target="/ppt/slideLayouts/slideLayout6.xml" Id="Rad1f175658d6403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8544c7aea941f8"/>
    <p:sldLayoutId xmlns:r="http://schemas.openxmlformats.org/officeDocument/2006/relationships" id="2147483650" r:id="R997f8c34849c4ba8"/>
    <p:sldLayoutId xmlns:r="http://schemas.openxmlformats.org/officeDocument/2006/relationships" id="2147483651" r:id="Rcef78d6f58854397"/>
    <p:sldLayoutId xmlns:r="http://schemas.openxmlformats.org/officeDocument/2006/relationships" id="2147483652" r:id="R0a1681fcdf64454d"/>
    <p:sldLayoutId xmlns:r="http://schemas.openxmlformats.org/officeDocument/2006/relationships" id="2147483653" r:id="R286ca269e5ab4a0b"/>
    <p:sldLayoutId xmlns:r="http://schemas.openxmlformats.org/officeDocument/2006/relationships" id="2147483654" r:id="Rad1f175658d6403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ece4ad80146cf" /><Relationship Type="http://schemas.openxmlformats.org/officeDocument/2006/relationships/image" Target="/ppt/media/image.jpeg" Id="R1473da815ea14a00" /><Relationship Type="http://schemas.openxmlformats.org/officeDocument/2006/relationships/notesSlide" Target="/ppt/notesSlides/notesSlide1.xml" Id="Reff2a6a8b01446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e2ffb450ef4d0e" /><Relationship Type="http://schemas.openxmlformats.org/officeDocument/2006/relationships/image" Target="/ppt/media/image2.jpeg" Id="Rc8d89d84217948ec" /><Relationship Type="http://schemas.openxmlformats.org/officeDocument/2006/relationships/notesSlide" Target="/ppt/notesSlides/notesSlide2.xml" Id="Rae49dcc72d1c4a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c9acb2291b4536" /><Relationship Type="http://schemas.openxmlformats.org/officeDocument/2006/relationships/image" Target="/ppt/media/image3.jpeg" Id="Rfe6a17cefb8a47dd" /><Relationship Type="http://schemas.openxmlformats.org/officeDocument/2006/relationships/notesSlide" Target="/ppt/notesSlides/notesSlide3.xml" Id="R4e54fc00534946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8de56b3daa4838" /><Relationship Type="http://schemas.openxmlformats.org/officeDocument/2006/relationships/image" Target="/ppt/media/image4.jpeg" Id="Re7cb590ec74d4116" /><Relationship Type="http://schemas.openxmlformats.org/officeDocument/2006/relationships/notesSlide" Target="/ppt/notesSlides/notesSlide4.xml" Id="R7c38956f08ed40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002500362c4674" /><Relationship Type="http://schemas.openxmlformats.org/officeDocument/2006/relationships/image" Target="/ppt/media/image5.jpeg" Id="R0a1fe9cdc21043cf" /><Relationship Type="http://schemas.openxmlformats.org/officeDocument/2006/relationships/notesSlide" Target="/ppt/notesSlides/notesSlide5.xml" Id="Re4a164a5ace943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650d75718d4005" /><Relationship Type="http://schemas.openxmlformats.org/officeDocument/2006/relationships/image" Target="/ppt/media/image6.jpeg" Id="Rec6908436bec4b6a" /><Relationship Type="http://schemas.openxmlformats.org/officeDocument/2006/relationships/notesSlide" Target="/ppt/notesSlides/notesSlide6.xml" Id="R94adf29445e343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a8b2afac254675" /><Relationship Type="http://schemas.openxmlformats.org/officeDocument/2006/relationships/image" Target="/ppt/media/image7.jpeg" Id="Ra998c73b85a24699" /><Relationship Type="http://schemas.openxmlformats.org/officeDocument/2006/relationships/notesSlide" Target="/ppt/notesSlides/notesSlide7.xml" Id="R0f2276c0128f40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5d570e447f4335" /><Relationship Type="http://schemas.openxmlformats.org/officeDocument/2006/relationships/image" Target="/ppt/media/image8.jpeg" Id="R04d007f5f1f54a4b" /><Relationship Type="http://schemas.openxmlformats.org/officeDocument/2006/relationships/notesSlide" Target="/ppt/notesSlides/notesSlide8.xml" Id="R0468eda85f5144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0b98867ee4421b" /><Relationship Type="http://schemas.openxmlformats.org/officeDocument/2006/relationships/image" Target="/ppt/media/image9.jpeg" Id="Rbf7d7a3f44304883" /><Relationship Type="http://schemas.openxmlformats.org/officeDocument/2006/relationships/notesSlide" Target="/ppt/notesSlides/notesSlide9.xml" Id="R21ea52bdb27742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844512515140a9" /><Relationship Type="http://schemas.openxmlformats.org/officeDocument/2006/relationships/image" Target="/ppt/media/image10.jpeg" Id="Rc6f6d67645a044ac" /><Relationship Type="http://schemas.openxmlformats.org/officeDocument/2006/relationships/notesSlide" Target="/ppt/notesSlides/notesSlide10.xml" Id="R9d6aac38bffb40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861061c1e04c41" /><Relationship Type="http://schemas.openxmlformats.org/officeDocument/2006/relationships/image" Target="/ppt/media/image11.jpeg" Id="R749c319a1e4d43f3" /><Relationship Type="http://schemas.openxmlformats.org/officeDocument/2006/relationships/notesSlide" Target="/ppt/notesSlides/notesSlide11.xml" Id="Recdf5013270c48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E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EA4B0F-F33D-4E1D-BACF-48C963D65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3da815ea14a0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ED164-FFFA-4CCB-8D61-DB207BCD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87630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950" b="1">
                <a:solidFill>
                  <a:srgbClr val="344A6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defRPr>
            </a:pPr>
            <a:r>
              <a:rPr sz="1950" b="1" lang="ar-MA" altLang="ar-SA">
                <a:solidFill>
                  <a:srgbClr val="344A67"/>
                </a:solidFill>
                <a:latin typeface="Tahoma"/>
                <a:ea typeface="Tahoma"/>
                <a:cs typeface="Tahoma"/>
              </a:rPr>
              <a:t>العرض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21A2C-6F07-4F05-A446-FB5C3983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38300"/>
            <a:ext cx="4762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4500" b="1">
                <a:solidFill>
                  <a:srgbClr val="10253F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defRPr>
            </a:pPr>
            <a:r>
              <a:rPr sz="4500" b="1" lang="ar-MA" altLang="ar-SA">
                <a:solidFill>
                  <a:srgbClr val="10253F"/>
                </a:solidFill>
                <a:latin typeface="Tahoma"/>
                <a:ea typeface="Tahoma"/>
                <a:cs typeface="Tahoma"/>
              </a:rPr>
              <a:t>مدخل إلى فقه السيرة النبوية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9247FB-69D6-455F-AD50-1D2A204D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76625"/>
            <a:ext cx="4476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2325">
                <a:solidFill>
                  <a:srgbClr val="5B4632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defRPr>
            </a:pPr>
            <a:r>
              <a:rPr sz="2325" lang="ar-MA" altLang="ar-SA">
                <a:solidFill>
                  <a:srgbClr val="5B4632"/>
                </a:solidFill>
                <a:latin typeface="Tahoma"/>
                <a:ea typeface="Tahoma"/>
                <a:cs typeface="Tahoma"/>
              </a:rPr>
              <a:t>أهمية السيرة ومصادرها ومناهج دراستها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B8360B-0946-4F69-86D8-31A8BA1A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143500"/>
            <a:ext cx="4000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 rtl="1">
              <a:defRPr sz="1725">
                <a:solidFill>
                  <a:srgbClr val="263B50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إعداد الأستاذة مريم العبادي</a:t>
            </a:r>
          </a:p>
          <a:p xmlns:a="http://schemas.openxmlformats.org/drawingml/2006/main">
            <a:pPr algn="r" rtl="1">
              <a:def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defRPr>
            </a:pPr>
            <a:r>
              <a:rPr sz="1725" lang="ar-MA" altLang="ar-SA">
                <a:solidFill>
                  <a:srgbClr val="263B50"/>
                </a:solidFill>
                <a:latin typeface="Tahoma"/>
                <a:ea typeface="Tahoma"/>
                <a:cs typeface="Tahoma"/>
              </a:rPr>
              <a:t>السنة الدراسية 2025-2026</a:t>
            </a:r>
          </a:p>
        </p:txBody>
      </p:sp>
    </p:spTree>
    <p:extLst>
      <p:ext uri="{BB962C8B-B14F-4D97-AF65-F5344CB8AC3E}">
        <p14:creationId xmlns:p14="http://schemas.microsoft.com/office/powerpoint/2010/main" val="999459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14A596-0F4A-48FE-9EC9-93885D3F2D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89d84217948ec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7F34D-7C06-49CA-A12A-C0B4CD17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أهداف العرض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448B1-A321-42CC-A8D9-7C26AEA9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بيان مكانة السيرة في فهم الإسلام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7D35E-6358-42E2-82FE-A09F8A95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يمهّد هذا العرض لدراسة السيرة بوصفها مصدرًا لفهم الإسلام، واستخراج الدروس ضمن ضوابط البحث العلمي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7988B-E919-4F2F-87D9-774D177FE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التعرف إلى مصادر السيرة ومراتبها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744CB-0215-4B32-A287-88ED1695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العناية بثبوت الرواية وحسن الاستنباط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9A3DDE-03A4-40E7-BE20-8EC2F100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التمييز بين مناهج كتابة السيرة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ACA84-D3F8-4C32-84A5-E070A3DE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ويركز على التمييز بين المصادر والمناهج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8B2F16-F0C2-4603-A589-F3B57DD9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ضبط أسس القراءة العلمية للروايات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3D674E-65F6-4040-A3C1-B29992BA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وربط الأحداث بالقرآن والسنة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29FF58-9E5E-4C4C-BD0E-29E618BF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2 / 11</a:t>
            </a:r>
          </a:p>
        </p:txBody>
      </p:sp>
    </p:spTree>
    <p:extLst>
      <p:ext uri="{BB962C8B-B14F-4D97-AF65-F5344CB8AC3E}">
        <p14:creationId xmlns:p14="http://schemas.microsoft.com/office/powerpoint/2010/main" val="16474555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C186C5-3F6B-4C30-A5F9-2239413DAC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a17cefb8a47dd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643EB-6B61-4798-BBB8-08351D1C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أهمية السيرة النبوية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2D1708-C156-45CA-870D-D20A719F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تجسّد السيرة مبادئ الإسلام في حياة عملية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E2DF1-F917-4164-9293-01AA679A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تنقل السيرة مبادئ الإسلام من مستوى النص إلى واقع الحياة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26275-7BE1-4BD3-815B-0C24CD81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تكشف شخصية الرسول صلى الله عليه وسلم في سياقها التاريخي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78592-3A92-459C-A113-49CC510F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فتوضح كيف طبّقها النبي صلى الله عليه وسلم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522E6A-33BC-4FC2-94BF-615E9E27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تساعد على فهم القرآن وأسباب النزول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C12E7A-8D64-409E-8DB0-613F143C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ومن خلالها يفهم الطالب أسباب المواقف والقرارات النبوية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82C9C-84E2-496A-9D2F-75A9E6DB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تقدم نماذج في التربية والدعوة والأخلاق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0E706-C024-44A7-B741-19B73E36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ويستخرج منها قواعد في التربية والدعوة وبناء المجتمع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53E4D7-64FB-4C7C-A07D-8A60DAEE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3 / 11</a:t>
            </a:r>
          </a:p>
        </p:txBody>
      </p:sp>
    </p:spTree>
    <p:extLst>
      <p:ext uri="{BB962C8B-B14F-4D97-AF65-F5344CB8AC3E}">
        <p14:creationId xmlns:p14="http://schemas.microsoft.com/office/powerpoint/2010/main" val="13944318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D4A2D-2596-4B4B-A667-381AC85094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b590ec74d4116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34333-0427-490D-8893-D42A5F1E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تطور تدوين السيرة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8D9F84-1A27-4784-9492-D7D63834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بدأ النقل شفهيًا في جيل الصحابة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DE098-DF93-4284-81D5-9ED0BEBC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انتقلت أخبار السيرة من الرواية الشفهية إلى التأليف المنظم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E1CD55-1AED-449B-AC58-D2CBA477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اعتنى كبار التابعين بالمغازي وأخبار الدعوة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C0148A-C15D-4AD5-9E84-16732AAA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بقاء الحاجة إلى نقد الأخبار وتمييز مراتبها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AA33CC-64A3-4046-A882-E31C55CF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ظهر التأليف المستقل في القرن الثاني الهجري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965D3D-F402-4FD7-9DDA-94C9629C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ولهذا تختلف قيمة الروايات بحسب زمن تدوينها ومصادرها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61DCA-5521-4BA8-936D-F0AD802B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هذّب ابن هشام سيرة ابن إسحاق ونشرها في صورتها المشهورة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3F7DA-4C16-47C2-8D83-60F3FF63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ولا يغني ترتيب الأحداث عن فحص السند والمتن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EFCA6E-04E6-490B-8378-A75445AA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4 / 11</a:t>
            </a:r>
          </a:p>
        </p:txBody>
      </p:sp>
    </p:spTree>
    <p:extLst>
      <p:ext uri="{BB962C8B-B14F-4D97-AF65-F5344CB8AC3E}">
        <p14:creationId xmlns:p14="http://schemas.microsoft.com/office/powerpoint/2010/main" val="9962775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B0D73B-D884-4774-9672-B304010F23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fe9cdc21043cf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94C8A-B7F8-4EC3-A141-3EF0AE56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مصادر السيرة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7A180D-0588-4D61-9F27-09A977AE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القرآن الكريم يحدد المحطات الكبرى ومقاصدها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89C89-98E6-4183-8A19-23E3454A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تتكامل المصادر ولا تتساوى في القوة، بينما تكمل كتب المغازي الصورة التاريخية مع ضرورة التمحيص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A3E88-50B0-45C4-A2E4-8B4D7212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كتب السنة تحفظ الأقوال والأفعال بأسانيدها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FB7A8F-A2A2-4683-A781-88D7F68E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لذلك يبدأ الباحث بالقرآن والسنة الصحيحة ثم يستفيد من كتب المغازي والتاريخ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7EDB0-AA48-4D95-985D-6BDB9C65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روايات الصحابة والتابعين تسجل المشاهد والتفاصيل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AA8AD-2AD7-497C-AC5B-82761D32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فالقرآن يقدم الإطار الموثوق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A36477-CA64-4710-8890-56FB3989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كتب المغازي والتاريخ تجمع الأخبار في سياق زمني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1BAA4-685E-4401-A528-37737A8C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وتشرح السنة كثيرًا من التفاصيل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BF25F-18CC-4906-B459-FB35A744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5 / 11</a:t>
            </a:r>
          </a:p>
        </p:txBody>
      </p:sp>
    </p:spTree>
    <p:extLst>
      <p:ext uri="{BB962C8B-B14F-4D97-AF65-F5344CB8AC3E}">
        <p14:creationId xmlns:p14="http://schemas.microsoft.com/office/powerpoint/2010/main" val="16663943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5E4035-4B33-4418-B097-FFF5B42EA0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908436bec4b6a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A2B29-B3D8-4408-B5AA-65F80372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مناهج كتابة السيرة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304A2-6F17-46A0-B310-111B8303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المنهج السردي يجمع الأحداث ويرتبها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AF774-ED4D-42D4-8055-D84F0831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يختلف عرض السيرة بحسب غرض الكاتب، والتحليل يفسرها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54B0A-57FD-4759-B41B-9980C7C0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المنهج التاريخي يركز على التسلسل الزمني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B5D26-304F-4A40-A74D-A146A79C6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فقد يسرد الأحداث أو يحللها أو يجمع ما يتصل بموضوع واحد، والمنهج الموضوعي يجمع دلالاتها في قضية محددة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CD1E0-BD62-4366-88D2-7ED67AA8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المنهج التحليلي يستنبط الأحكام والعبر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71E43-E1B7-49A9-A1B1-B02E678F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واختيار المنهج يحدد طبيعة النتائج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2E2FC-37F6-49F7-9C56-406D43F8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المنهج الموضوعي يدرس جانبًا محددًا من السيرة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8EE8B-14E1-42C3-ABA4-CCB68DCD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فالسرد يقدم الوقائع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57C4C-A653-4865-B964-2D947D38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6 / 11</a:t>
            </a:r>
          </a:p>
        </p:txBody>
      </p:sp>
    </p:spTree>
    <p:extLst>
      <p:ext uri="{BB962C8B-B14F-4D97-AF65-F5344CB8AC3E}">
        <p14:creationId xmlns:p14="http://schemas.microsoft.com/office/powerpoint/2010/main" val="15242744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23A8E2-5E42-4154-9856-88781F7DD7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98c73b85a24699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694CE-FA89-4367-946C-BB80ED06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نقد روايات السيرة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B968B-AAB8-4893-9124-0E9E1646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المحدثون يدققون في السند والمتن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2F923-F645-4377-BD33-5876E8439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لا يكفي شيوع الخبر لقبوله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D38025-373B-404A-B228-06FE7360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المؤرخون يوسعون دائرة الجمع والسياق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AFCD0-9AF2-4B35-B94F-E05E22ED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بل ينظر الباحث في سنده ومتنه وموافقته للأصول والسياق التاريخي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2982F-DDE4-4FBE-BCD5-3B4BAD67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درجة ثبوت الرواية تؤثر في الاستدلال بها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7BEFB-376B-4049-BAFE-19F9C607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ويمنع هذا النقد بناء الأحكام أو المواقف على أخبار واهية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46CA8F-9E0D-42BC-86A2-B3B2504E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الجمع بين النقد الحديثي والتحليل التاريخي يحقق قراءة أدق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9A8A1-CB2B-4BCD-8BC4-69B9429E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يساعد على التوفيق بين الروايات التي تبدو متعارضة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1F4EA7-0CA7-4E6B-9831-76959C239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7 / 11</a:t>
            </a:r>
          </a:p>
        </p:txBody>
      </p:sp>
    </p:spTree>
    <p:extLst>
      <p:ext uri="{BB962C8B-B14F-4D97-AF65-F5344CB8AC3E}">
        <p14:creationId xmlns:p14="http://schemas.microsoft.com/office/powerpoint/2010/main" val="4469453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62F48D-E3A5-4366-B49E-4B97C24C26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007f5f1f54a4b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B43DC-B5B4-4F41-A166-BB963D9B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أسس الدراسة الصحيحة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62D889-15A8-4E1D-88B2-6CD0F66C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النظر إلى النبي صلى الله عليه وسلم بوصفه رسولًا مؤيدًا بالوحي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BEFF3-0FAB-40EE-95B5-5A2CBCC5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تجمع القراءة العلمية بين تعظيم مقام النبوة والتحقق من الأخبار وفهم الأحداث في ظروفها الحقيقية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BC90B0-6074-41CC-B081-A677D69DF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التمييز بين الخبر الثابت والرواية الضعيفة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9917E-4329-47E7-B2E2-E5B92BBA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وبذلك يتجنب الدارس الغلو والجفاء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F86F72-4E17-4010-BB12-C19CF959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ربط الحدث بظروفه دون إسقاط متعجل على الواقع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746E1-4765-4ED1-8F81-B6592778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فلا يهمل خصوصية النبوة ولا يعزل الحدث عن أسبابه ومقاصده الشرعية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81451-1D1D-42BD-B705-E9E236C6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فهم الأحكام ضمن مقاصد الشريعة وتسلسل التشريع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7861A-BA12-4064-B908-C55F355E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أسس الدراسة الصحيحة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7BBC8-6A06-4F4C-8A1C-D23B3BE9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8 / 11</a:t>
            </a:r>
          </a:p>
        </p:txBody>
      </p:sp>
    </p:spTree>
    <p:extLst>
      <p:ext uri="{BB962C8B-B14F-4D97-AF65-F5344CB8AC3E}">
        <p14:creationId xmlns:p14="http://schemas.microsoft.com/office/powerpoint/2010/main" val="1865721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90A6F4-605B-4E39-89EA-23281A1F62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d7a3f44304883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CB52B-A046-4B00-B7BA-32CCC539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الجزيرة العربية قبل البعثة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6903F8-0B33-42B1-A471-F55FDE6D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موقع متوسط بين قوى كبرى وحضارات متجاورة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614A0-F77A-4E02-B70E-8372519F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يساعد فهم البيئة العربية قبل الإسلام على إدراك طبيعة التحديات التي واجهتها الدعوة وعمق التحول الذي أحدثته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C73F8-64F2-4C09-B8BC-450BA2C8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غلبة النظام القبلي وتفاوت الأوضاع السياسية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3629A7-927B-458F-8156-BB30ACF3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فالنظام القبلي والوثنية وتنافس القوى المحيطة عناصر تفسر صعوبة الإصلاح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4A232A-ED07-4D1B-B43A-22FF3051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وجود بقايا من الحنيفية إلى جانب انتشار الوثنية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0AB47-EF18-4F90-A333-6BA3634F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كما تفسر سرعة انتشار الرسالة بعد توحيد الناس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89B3E7-BB70-4A1C-9B77-EDBCE218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تهيأت البيئة لحمل رسالة تتجاوز العصبية المحلية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41805-B352-413F-8D01-2849383E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الجزيرة العربية قبل البعثة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FEDDF-CB33-440A-8A83-126F169B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9 / 11</a:t>
            </a:r>
          </a:p>
        </p:txBody>
      </p:sp>
    </p:spTree>
    <p:extLst>
      <p:ext uri="{BB962C8B-B14F-4D97-AF65-F5344CB8AC3E}">
        <p14:creationId xmlns:p14="http://schemas.microsoft.com/office/powerpoint/2010/main" val="16376703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D9B0E-CF6F-499D-BE4C-991D18ED01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6d67645a044ac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7131F-E40A-4B4A-8259-4DEAC3C2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وحدة الرسالات السماوية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7E5B0-B9DD-465E-A026-872678E3D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اتحدت دعوات الأنبياء في أصل التوحيد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8687E-C347-4FB1-9C1E-2252A2B4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تشترك الرسالات في الدعوة إلى توحيد الله ومكارم الأخلاق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1AC36-20ED-4425-957F-4482FDD8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ثبتت القيم الكبرى مثل الصدق والعدل والعبادة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3A0F9-A5BC-4E64-96D8-1A2989F1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مع اختلاف بعض الأحكام باختلاف الأزمنة والأمم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E5434-17BC-4F4E-BF54-A6FACEE9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تدرجت الشرائع بحسب أحوال الأمم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D6A71-7DB5-4EBB-8061-F5C7696BA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ويبين هذا الأصل أن الإسلام مصدق لأصل دعوات الأنبياء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8DEEF3-E15D-4A50-844F-91E551A3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ختمت الرسالات ببعثة محمد صلى الله عليه وسلم للناس كافة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8BB19A-FD87-45B7-937D-AE033695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وأن اختلاف الشرائع الجزئية لا ينقض وحدة العقيدة والقيم الكبرى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2267C-D324-4232-B308-12CB9A5C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10 / 11</a:t>
            </a:r>
          </a:p>
        </p:txBody>
      </p:sp>
    </p:spTree>
    <p:extLst>
      <p:ext uri="{BB962C8B-B14F-4D97-AF65-F5344CB8AC3E}">
        <p14:creationId xmlns:p14="http://schemas.microsoft.com/office/powerpoint/2010/main" val="15553426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261C4-F949-445B-8097-CF19E463F5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9c319a1e4d43f3"/>
          <a:srcRect xmlns:a="http://schemas.openxmlformats.org/drawingml/2006/main" l="42578" t="0" r="425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0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61CB02-1656-4EDC-BAE4-B497CE59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"/>
            <a:ext cx="9048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>
            <a:defPPr algn="r" rtl="1">
              <a:defRPr sz="3300" b="1">
                <a:solidFill>
                  <a:srgbClr val="102A43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defRPr>
            </a:pPr>
            <a:r>
              <a:rPr sz="3300" b="1" lang="ar-MA" altLang="ar-SA">
                <a:solidFill>
                  <a:srgbClr val="102A43"/>
                </a:solidFill>
                <a:latin typeface="Tahoma"/>
                <a:ea typeface="Tahoma"/>
                <a:cs typeface="Tahoma"/>
              </a:rPr>
              <a:t>خلاصة وأسئلة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D11FB-25F2-4C08-8D8A-561E4D0F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38112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الفرق بين مصدر السيرة ومنهج كتابتها؟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75BB9-193F-488D-8A77-1A38D0E5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79070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الأسئلة على تثبيت الفهم وربط الحدث بأسبابه ونتائجه وما يستفاد منه تربويًا وفقهيًا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A6709-104B-4A1F-B2CB-15D0095A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5270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كيف يؤثر نقد الرواية في الاستنباط؟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64427-810A-465B-A9DB-02F1C24B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96227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والغرض من المناقشة أن ينتقل الطالب من حفظ التسلسل الزمني إلى تفسير الحدث وتقويم الرواية واستنباط الدلالة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7D3A5-64CD-46CF-A047-4294FD75C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724275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ما أوجه الصلة بين السيرة والقرآن؟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A652A-12C1-421B-B747-AC8D5F76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133850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55B27C-C1E9-445E-A206-0CEA77CAE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895850"/>
            <a:ext cx="8239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ctr">
            <a:normAutofit fontScale="100000"/>
          </a:bodyPr>
          <a:lstStyle xmlns:a="http://schemas.openxmlformats.org/drawingml/2006/main">
            <a:defPPr algn="r" rtl="1">
              <a:defRPr sz="1725" b="1">
                <a:solidFill>
                  <a:srgbClr val="173B5E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defRPr>
            </a:pPr>
            <a:r>
              <a:rPr sz="1725" b="1" lang="ar-MA" altLang="ar-SA">
                <a:solidFill>
                  <a:srgbClr val="173B5E"/>
                </a:solidFill>
                <a:latin typeface="Tahoma"/>
                <a:ea typeface="Tahoma"/>
                <a:cs typeface="Tahoma"/>
              </a:rPr>
              <a:t>اذكر معيارين للقراءة العلمية للسيرة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2CD080-0730-4C9F-8045-36F07E55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305425"/>
            <a:ext cx="82391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19050" rIns="76200" bIns="19050" anchor="t">
            <a:normAutofit fontScale="100000"/>
          </a:bodyPr>
          <a:lstStyle xmlns:a="http://schemas.openxmlformats.org/drawingml/2006/main">
            <a:defPPr algn="r" rtl="1">
              <a:defRPr sz="1350" b="1">
                <a:solidFill>
                  <a:srgbClr val="4A4036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 rtl="1">
              <a:def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defRPr>
            </a:pPr>
            <a:r>
              <a:rPr sz="1350" b="1" lang="ar-MA" altLang="ar-SA">
                <a:solidFill>
                  <a:srgbClr val="4A4036"/>
                </a:solidFill>
                <a:latin typeface="Tahoma"/>
                <a:ea typeface="Tahoma"/>
                <a:cs typeface="Tahoma"/>
              </a:rPr>
              <a:t>تساعد هذه النقطة على فهم خلاصة وأسئلة وربط الحدث بأسبابه ونتائجه.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5726E9-D064-4884-B3CD-70D783F2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238875"/>
            <a:ext cx="119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>
            <a:def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defPPr>
          </a:lstStyle>
          <a:p xmlns:a="http://schemas.openxmlformats.org/drawingml/2006/main">
            <a:pPr algn="r">
              <a:defRPr sz="1350">
                <a:solidFill>
                  <a:srgbClr val="7A6B57"/>
                </a:solidFill>
                <a:latin typeface="Tahoma"/>
                <a:ea typeface="Tahoma"/>
                <a:cs typeface="Tahoma"/>
              </a:defRPr>
            </a:pPr>
            <a:r>
              <a:rPr sz="1350">
                <a:solidFill>
                  <a:srgbClr val="7A6B57"/>
                </a:solidFill>
                <a:latin typeface="Tahoma"/>
                <a:ea typeface="Tahoma"/>
                <a:cs typeface="Tahoma"/>
              </a:rPr>
              <a:t>11 / 11</a:t>
            </a:r>
          </a:p>
        </p:txBody>
      </p:sp>
    </p:spTree>
    <p:extLst>
      <p:ext uri="{BB962C8B-B14F-4D97-AF65-F5344CB8AC3E}">
        <p14:creationId xmlns:p14="http://schemas.microsoft.com/office/powerpoint/2010/main" val="15750721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2026-10-19T14:12:15.4430000Z</dcterms:created>
  <dcterms:modified xsi:type="dcterms:W3CDTF">2026-10-19T14:12:15.4430000Z</dcterms:modified>
</coreProperties>
</file>