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0ea8182c1a4cf6" /><Relationship Type="http://schemas.openxmlformats.org/officeDocument/2006/relationships/extended-properties" Target="/docProps/app.xml" Id="R2199cfe2c1dd4832" /><Relationship Type="http://schemas.openxmlformats.org/officeDocument/2006/relationships/officeDocument" Target="/ppt/presentation.xml" Id="R1043a261912c41f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f12ad9c0b94440"/>
  </p:sldMasterIdLst>
  <p:notesMasterIdLst>
    <p:notesMasterId xmlns:r="http://schemas.openxmlformats.org/officeDocument/2006/relationships" r:id="R769c2117ab6a49de"/>
  </p:notesMasterIdLst>
  <p:sldIdLst>
    <p:sldId xmlns:r="http://schemas.openxmlformats.org/officeDocument/2006/relationships" id="256" r:id="R41f1dcb493334c92"/>
    <p:sldId xmlns:r="http://schemas.openxmlformats.org/officeDocument/2006/relationships" id="257" r:id="Re2f0ab5cbffd4308"/>
    <p:sldId xmlns:r="http://schemas.openxmlformats.org/officeDocument/2006/relationships" id="258" r:id="Rb1e78526f3a54c23"/>
    <p:sldId xmlns:r="http://schemas.openxmlformats.org/officeDocument/2006/relationships" id="259" r:id="R3137cf071c1d48a9"/>
    <p:sldId xmlns:r="http://schemas.openxmlformats.org/officeDocument/2006/relationships" id="260" r:id="R39ddcf3620884b5e"/>
    <p:sldId xmlns:r="http://schemas.openxmlformats.org/officeDocument/2006/relationships" id="261" r:id="R09c7f4ca6d2b44a1"/>
    <p:sldId xmlns:r="http://schemas.openxmlformats.org/officeDocument/2006/relationships" id="262" r:id="Rc6336c7527cf4088"/>
    <p:sldId xmlns:r="http://schemas.openxmlformats.org/officeDocument/2006/relationships" id="263" r:id="R9d1a617b038a404c"/>
    <p:sldId xmlns:r="http://schemas.openxmlformats.org/officeDocument/2006/relationships" id="264" r:id="R8baaf1cbb0ee450c"/>
    <p:sldId xmlns:r="http://schemas.openxmlformats.org/officeDocument/2006/relationships" id="265" r:id="R0132fb6a2ac1405e"/>
    <p:sldId xmlns:r="http://schemas.openxmlformats.org/officeDocument/2006/relationships" id="266" r:id="Rb29d3b90abd14312"/>
    <p:sldId xmlns:r="http://schemas.openxmlformats.org/officeDocument/2006/relationships" id="267" r:id="R155227ca55f7464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48c99dbe2946a1" /><Relationship Type="http://schemas.openxmlformats.org/officeDocument/2006/relationships/slideMaster" Target="/ppt/slideMasters/slideMaster1.xml" Id="R17f12ad9c0b94440" /><Relationship Type="http://schemas.openxmlformats.org/officeDocument/2006/relationships/notesMaster" Target="/ppt/notesMasters/notesMaster1.xml" Id="R769c2117ab6a49de" /><Relationship Type="http://schemas.openxmlformats.org/officeDocument/2006/relationships/presProps" Target="/ppt/presProps.xml" Id="R32253cdcdbe84c33" /><Relationship Type="http://schemas.openxmlformats.org/officeDocument/2006/relationships/tableStyles" Target="/ppt/tableStyles.xml" Id="R978f2f79281447bb" /><Relationship Type="http://schemas.openxmlformats.org/officeDocument/2006/relationships/slide" Target="/ppt/slides/slide1.xml" Id="R41f1dcb493334c92" /><Relationship Type="http://schemas.openxmlformats.org/officeDocument/2006/relationships/slide" Target="/ppt/slides/slide2.xml" Id="Re2f0ab5cbffd4308" /><Relationship Type="http://schemas.openxmlformats.org/officeDocument/2006/relationships/slide" Target="/ppt/slides/slide3.xml" Id="Rb1e78526f3a54c23" /><Relationship Type="http://schemas.openxmlformats.org/officeDocument/2006/relationships/slide" Target="/ppt/slides/slide4.xml" Id="R3137cf071c1d48a9" /><Relationship Type="http://schemas.openxmlformats.org/officeDocument/2006/relationships/slide" Target="/ppt/slides/slide5.xml" Id="R39ddcf3620884b5e" /><Relationship Type="http://schemas.openxmlformats.org/officeDocument/2006/relationships/slide" Target="/ppt/slides/slide6.xml" Id="R09c7f4ca6d2b44a1" /><Relationship Type="http://schemas.openxmlformats.org/officeDocument/2006/relationships/slide" Target="/ppt/slides/slide7.xml" Id="Rc6336c7527cf4088" /><Relationship Type="http://schemas.openxmlformats.org/officeDocument/2006/relationships/slide" Target="/ppt/slides/slide8.xml" Id="R9d1a617b038a404c" /><Relationship Type="http://schemas.openxmlformats.org/officeDocument/2006/relationships/slide" Target="/ppt/slides/slide9.xml" Id="R8baaf1cbb0ee450c" /><Relationship Type="http://schemas.openxmlformats.org/officeDocument/2006/relationships/slide" Target="/ppt/slides/slide10.xml" Id="R0132fb6a2ac1405e" /><Relationship Type="http://schemas.openxmlformats.org/officeDocument/2006/relationships/slide" Target="/ppt/slides/slide11.xml" Id="Rb29d3b90abd14312" /><Relationship Type="http://schemas.openxmlformats.org/officeDocument/2006/relationships/slide" Target="/ppt/slides/slide12.xml" Id="R155227ca55f7464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4732203df134a8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091af3d318441b" /><Relationship Type="http://schemas.openxmlformats.org/officeDocument/2006/relationships/notesMaster" Target="/ppt/notesMasters/notesMaster1.xml" Id="R53fc357dac4542c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822b10d5ef46d3" /><Relationship Type="http://schemas.openxmlformats.org/officeDocument/2006/relationships/notesMaster" Target="/ppt/notesMasters/notesMaster1.xml" Id="R562697affa244f7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432df7180fa40cf" /><Relationship Type="http://schemas.openxmlformats.org/officeDocument/2006/relationships/notesMaster" Target="/ppt/notesMasters/notesMaster1.xml" Id="R1f12897bfc304d0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3959faaed88447b" /><Relationship Type="http://schemas.openxmlformats.org/officeDocument/2006/relationships/notesMaster" Target="/ppt/notesMasters/notesMaster1.xml" Id="R9238ab79a08143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f207e11783a47eb" /><Relationship Type="http://schemas.openxmlformats.org/officeDocument/2006/relationships/notesMaster" Target="/ppt/notesMasters/notesMaster1.xml" Id="R375379878e52442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c37b4de36004467" /><Relationship Type="http://schemas.openxmlformats.org/officeDocument/2006/relationships/notesMaster" Target="/ppt/notesMasters/notesMaster1.xml" Id="Rcd6e55d829ae46b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6fa33a1408247bc" /><Relationship Type="http://schemas.openxmlformats.org/officeDocument/2006/relationships/notesMaster" Target="/ppt/notesMasters/notesMaster1.xml" Id="Rbd93d6cf676043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063e9ea9ac4933" /><Relationship Type="http://schemas.openxmlformats.org/officeDocument/2006/relationships/notesMaster" Target="/ppt/notesMasters/notesMaster1.xml" Id="Ra29d0f7495e142f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d01d38828524315" /><Relationship Type="http://schemas.openxmlformats.org/officeDocument/2006/relationships/notesMaster" Target="/ppt/notesMasters/notesMaster1.xml" Id="Rd6aa9fd30ef54e0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6db9aea839b49bb" /><Relationship Type="http://schemas.openxmlformats.org/officeDocument/2006/relationships/notesMaster" Target="/ppt/notesMasters/notesMaster1.xml" Id="R349f34bd36be455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40d8910440f425c" /><Relationship Type="http://schemas.openxmlformats.org/officeDocument/2006/relationships/notesMaster" Target="/ppt/notesMasters/notesMaster1.xml" Id="Rbb6b238d5ccd42f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8ccf93fcc574a88" /><Relationship Type="http://schemas.openxmlformats.org/officeDocument/2006/relationships/notesMaster" Target="/ppt/notesMasters/notesMaster1.xml" Id="Rc4d67ea9aee4462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  <a:p xmlns:a="http://schemas.openxmlformats.org/drawingml/2006/main">
            <a:r>
              <a:t>صورة الغلاف توضيحية مولدة بالذكاء الاصطناعي، وليست توثيقًا لمكان أو حدث تاريخي بعينه.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9be66171584f6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dbeef79e74484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63ed748c5c422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d8a08d96004b1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fee27b82ed437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b94845f5a8440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3FC863B-045A-40AC-8B92-D34044AB52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8046FB5-B48E-430A-98E8-77A5CB710F6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7F2727D-0CB9-4AD5-AFF5-A32FFBB7FC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3D64F1A-5522-467C-9587-80607170537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0C3B0B3-6BDF-47AF-8547-8C04E646CA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96F1788-6C49-4149-BE4C-7B9DB28D56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40EF528-A6FE-4D29-AA28-6B9E6F5BDD1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A523739-96C3-474C-A91F-E75E99F0951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D113D4-90F4-44A1-AC40-97163835DA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15D8809-3250-47B7-B7B8-93F74BBFCA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9a415f1d09b4b78" /><Relationship Type="http://schemas.openxmlformats.org/officeDocument/2006/relationships/slideLayout" Target="/ppt/slideLayouts/slideLayout1.xml" Id="R169332739e3f4b98" /><Relationship Type="http://schemas.openxmlformats.org/officeDocument/2006/relationships/slideLayout" Target="/ppt/slideLayouts/slideLayout2.xml" Id="R2926305be3134f85" /><Relationship Type="http://schemas.openxmlformats.org/officeDocument/2006/relationships/slideLayout" Target="/ppt/slideLayouts/slideLayout3.xml" Id="Rd454ebd0a2014ae8" /><Relationship Type="http://schemas.openxmlformats.org/officeDocument/2006/relationships/slideLayout" Target="/ppt/slideLayouts/slideLayout4.xml" Id="R69ffce9e35e44895" /><Relationship Type="http://schemas.openxmlformats.org/officeDocument/2006/relationships/slideLayout" Target="/ppt/slideLayouts/slideLayout5.xml" Id="R3773b799064941ec" /><Relationship Type="http://schemas.openxmlformats.org/officeDocument/2006/relationships/slideLayout" Target="/ppt/slideLayouts/slideLayout6.xml" Id="Rfb506afc7aec4b2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69332739e3f4b98"/>
    <p:sldLayoutId xmlns:r="http://schemas.openxmlformats.org/officeDocument/2006/relationships" id="2147483650" r:id="R2926305be3134f85"/>
    <p:sldLayoutId xmlns:r="http://schemas.openxmlformats.org/officeDocument/2006/relationships" id="2147483651" r:id="Rd454ebd0a2014ae8"/>
    <p:sldLayoutId xmlns:r="http://schemas.openxmlformats.org/officeDocument/2006/relationships" id="2147483652" r:id="R69ffce9e35e44895"/>
    <p:sldLayoutId xmlns:r="http://schemas.openxmlformats.org/officeDocument/2006/relationships" id="2147483653" r:id="R3773b799064941ec"/>
    <p:sldLayoutId xmlns:r="http://schemas.openxmlformats.org/officeDocument/2006/relationships" id="2147483654" r:id="Rfb506afc7aec4b2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e9e413030946e0" /><Relationship Type="http://schemas.openxmlformats.org/officeDocument/2006/relationships/image" Target="/ppt/media/image.jpeg" Id="R3390b2731de84f08" /><Relationship Type="http://schemas.openxmlformats.org/officeDocument/2006/relationships/notesSlide" Target="/ppt/notesSlides/notesSlide1.xml" Id="R54390e1042ca49c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63c94caaf2463a" /><Relationship Type="http://schemas.openxmlformats.org/officeDocument/2006/relationships/image" Target="/ppt/media/image2.jpeg" Id="R97323656a8aa49f9" /><Relationship Type="http://schemas.openxmlformats.org/officeDocument/2006/relationships/notesSlide" Target="/ppt/notesSlides/notesSlide2.xml" Id="R56d7f140874f4e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d0f6457163481b" /><Relationship Type="http://schemas.openxmlformats.org/officeDocument/2006/relationships/image" Target="/ppt/media/image3.jpeg" Id="Rc7607d6536924bbd" /><Relationship Type="http://schemas.openxmlformats.org/officeDocument/2006/relationships/notesSlide" Target="/ppt/notesSlides/notesSlide3.xml" Id="R6ecab6450111480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b8e0b5571445b6" /><Relationship Type="http://schemas.openxmlformats.org/officeDocument/2006/relationships/image" Target="/ppt/media/image4.jpeg" Id="R07c4a989e77945bd" /><Relationship Type="http://schemas.openxmlformats.org/officeDocument/2006/relationships/notesSlide" Target="/ppt/notesSlides/notesSlide4.xml" Id="R3fcdfe03e88742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f9715c99634bba" /><Relationship Type="http://schemas.openxmlformats.org/officeDocument/2006/relationships/image" Target="/ppt/media/image5.jpeg" Id="R8a21f3a9dca649cb" /><Relationship Type="http://schemas.openxmlformats.org/officeDocument/2006/relationships/notesSlide" Target="/ppt/notesSlides/notesSlide5.xml" Id="Rc731591658f24f2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b116ed3f6a4203" /><Relationship Type="http://schemas.openxmlformats.org/officeDocument/2006/relationships/image" Target="/ppt/media/image6.jpeg" Id="R6e4b1c3ed1104623" /><Relationship Type="http://schemas.openxmlformats.org/officeDocument/2006/relationships/notesSlide" Target="/ppt/notesSlides/notesSlide6.xml" Id="R9389727e987f46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2edddfdac34ebb" /><Relationship Type="http://schemas.openxmlformats.org/officeDocument/2006/relationships/image" Target="/ppt/media/image7.jpeg" Id="R34f02d9b08614ed9" /><Relationship Type="http://schemas.openxmlformats.org/officeDocument/2006/relationships/notesSlide" Target="/ppt/notesSlides/notesSlide7.xml" Id="Rfad97fa60e2d456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8554cd36ea46f3" /><Relationship Type="http://schemas.openxmlformats.org/officeDocument/2006/relationships/image" Target="/ppt/media/image8.jpeg" Id="Rd5a1f459090342a6" /><Relationship Type="http://schemas.openxmlformats.org/officeDocument/2006/relationships/notesSlide" Target="/ppt/notesSlides/notesSlide8.xml" Id="Rf724f670743d4d6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9f1a59680e44d5" /><Relationship Type="http://schemas.openxmlformats.org/officeDocument/2006/relationships/image" Target="/ppt/media/image9.jpeg" Id="R2973564976174764" /><Relationship Type="http://schemas.openxmlformats.org/officeDocument/2006/relationships/notesSlide" Target="/ppt/notesSlides/notesSlide9.xml" Id="Rb3ecb367b10942b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48b59ee59a4791" /><Relationship Type="http://schemas.openxmlformats.org/officeDocument/2006/relationships/image" Target="/ppt/media/image10.jpeg" Id="R89c21e3800db466b" /><Relationship Type="http://schemas.openxmlformats.org/officeDocument/2006/relationships/notesSlide" Target="/ppt/notesSlides/notesSlide10.xml" Id="Rcb9b9d8a9626400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e79b11f8f7454c" /><Relationship Type="http://schemas.openxmlformats.org/officeDocument/2006/relationships/image" Target="/ppt/media/image11.jpeg" Id="R9520de3c70a14399" /><Relationship Type="http://schemas.openxmlformats.org/officeDocument/2006/relationships/notesSlide" Target="/ppt/notesSlides/notesSlide11.xml" Id="R6320d5f1644944b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4c9d44a5e84b3e" /><Relationship Type="http://schemas.openxmlformats.org/officeDocument/2006/relationships/image" Target="/ppt/media/image12.jpeg" Id="Rd0ef6c3839944b19" /><Relationship Type="http://schemas.openxmlformats.org/officeDocument/2006/relationships/notesSlide" Target="/ppt/notesSlides/notesSlide12.xml" Id="R2dc4f377cd37408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E8C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5CD0F4-2F95-4D83-991B-80CCA870C4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90b2731de84f0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E336AA-5232-4A20-9C7D-56A4F80D1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876300"/>
            <a:ext cx="4286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 rtl="1">
              <a:defRPr sz="1950" b="1">
                <a:solidFill>
                  <a:srgbClr val="344A6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950" b="1" lang="ar-MA" altLang="ar-SA">
                <a:solidFill>
                  <a:srgbClr val="344A67"/>
                </a:solidFill>
                <a:latin typeface="Tahoma"/>
                <a:ea typeface="Tahoma"/>
                <a:cs typeface="Tahoma"/>
              </a:defRPr>
            </a:pPr>
            <a:r>
              <a:rPr sz="1950" b="1" lang="ar-MA" altLang="ar-SA">
                <a:solidFill>
                  <a:srgbClr val="344A67"/>
                </a:solidFill>
                <a:latin typeface="Tahoma"/>
                <a:ea typeface="Tahoma"/>
                <a:cs typeface="Tahoma"/>
              </a:rPr>
              <a:t>العرض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6029A0-F8E1-48C9-8826-F724CA49C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38300"/>
            <a:ext cx="4762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4500" b="1">
                <a:solidFill>
                  <a:srgbClr val="10253F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4500" b="1" lang="ar-MA" altLang="ar-SA">
                <a:solidFill>
                  <a:srgbClr val="10253F"/>
                </a:solidFill>
                <a:latin typeface="Tahoma"/>
                <a:ea typeface="Tahoma"/>
                <a:cs typeface="Tahoma"/>
              </a:defRPr>
            </a:pPr>
            <a:r>
              <a:rPr sz="4500" b="1" lang="ar-MA" altLang="ar-SA">
                <a:solidFill>
                  <a:srgbClr val="10253F"/>
                </a:solidFill>
                <a:latin typeface="Tahoma"/>
                <a:ea typeface="Tahoma"/>
                <a:cs typeface="Tahoma"/>
              </a:rPr>
              <a:t>من المولد إلى الجهر بالدعوة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7A5073-9A86-4A75-B8B3-A922E6BAA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76625"/>
            <a:ext cx="4476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 rtl="1">
              <a:defRPr sz="2325">
                <a:solidFill>
                  <a:srgbClr val="5B4632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2325" lang="ar-MA" altLang="ar-SA">
                <a:solidFill>
                  <a:srgbClr val="5B4632"/>
                </a:solidFill>
                <a:latin typeface="Tahoma"/>
                <a:ea typeface="Tahoma"/>
                <a:cs typeface="Tahoma"/>
              </a:defRPr>
            </a:pPr>
            <a:r>
              <a:rPr sz="2325" lang="ar-MA" altLang="ar-SA">
                <a:solidFill>
                  <a:srgbClr val="5B4632"/>
                </a:solidFill>
                <a:latin typeface="Tahoma"/>
                <a:ea typeface="Tahoma"/>
                <a:cs typeface="Tahoma"/>
              </a:rPr>
              <a:t>النشأة وبداية الوحي والمرحلة الأولى من الدعوة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AF1250-8B2D-4B37-9AA6-DDAD4CA74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143500"/>
            <a:ext cx="4000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 rtl="1">
              <a:defRPr sz="1725">
                <a:solidFill>
                  <a:srgbClr val="263B50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lang="ar-MA" altLang="ar-SA">
                <a:solidFill>
                  <a:srgbClr val="263B50"/>
                </a:solidFill>
                <a:latin typeface="Tahoma"/>
                <a:ea typeface="Tahoma"/>
                <a:cs typeface="Tahoma"/>
              </a:defRPr>
            </a:pPr>
            <a:r>
              <a:rPr sz="1725" lang="ar-MA" altLang="ar-SA">
                <a:solidFill>
                  <a:srgbClr val="263B50"/>
                </a:solidFill>
                <a:latin typeface="Tahoma"/>
                <a:ea typeface="Tahoma"/>
                <a:cs typeface="Tahoma"/>
              </a:rPr>
              <a:t>إعداد الأستاذة مريم العبادي</a:t>
            </a:r>
          </a:p>
          <a:p xmlns:a="http://schemas.openxmlformats.org/drawingml/2006/main">
            <a:pPr algn="r" rtl="1">
              <a:defRPr sz="1725" lang="ar-MA" altLang="ar-SA">
                <a:solidFill>
                  <a:srgbClr val="263B50"/>
                </a:solidFill>
                <a:latin typeface="Tahoma"/>
                <a:ea typeface="Tahoma"/>
                <a:cs typeface="Tahoma"/>
              </a:defRPr>
            </a:pPr>
            <a:r>
              <a:rPr sz="1725" lang="ar-MA" altLang="ar-SA">
                <a:solidFill>
                  <a:srgbClr val="263B50"/>
                </a:solidFill>
                <a:latin typeface="Tahoma"/>
                <a:ea typeface="Tahoma"/>
                <a:cs typeface="Tahoma"/>
              </a:rPr>
              <a:t>السنة الدراسية 2025-2026</a:t>
            </a:r>
          </a:p>
        </p:txBody>
      </p:sp>
    </p:spTree>
    <p:extLst>
      <p:ext uri="{BB962C8B-B14F-4D97-AF65-F5344CB8AC3E}">
        <p14:creationId xmlns:p14="http://schemas.microsoft.com/office/powerpoint/2010/main" val="13804834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773822-A03D-4FEA-A9AB-CA9B088CFC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323656a8aa49f9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011195-9099-4128-8AF4-E20FEA23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النسب والمولد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1D3FD1-1979-477B-922B-9B1DC35D3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93511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ينتهي نسبه صلى الله عليه وسلم إلى إسماعيل بن إبراهيم عليهما السلام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292D64-B857-4654-A00F-F362EED6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جاء مولده صلى الله عليه وسلم في بيت كريم بمكة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3757EA-8838-459D-8A6F-D0A396E62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ولد في مكة في عام الفيل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089435-04D5-45A1-ACD3-04741240A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فجمع شرف النسب ومعرفة دقيقة بمجتمع قريش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3FA313-9101-4A0A-9386-6CD767B89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نشأ في أسرة عرفت بالشرف وخدمة البيت الحرام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9E2C1E-F497-48BA-A1F2-37DD86E9C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ولا يجعل الإسلام شرف النسب أساس التفاضل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840667-00CB-4225-99F4-DC32FA620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هيأت نشأته المكية معرفته بأحوال قومه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CBD2A9-1840-40AE-A752-0DA82D28B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لكنه يوضح البيئة الاجتماعية التي عاش فيها النبي ومكانة أسرته بين قريش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700387-4B0F-45E9-8391-77F68FEBF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2 / 12</a:t>
            </a:r>
          </a:p>
        </p:txBody>
      </p:sp>
    </p:spTree>
    <p:extLst>
      <p:ext uri="{BB962C8B-B14F-4D97-AF65-F5344CB8AC3E}">
        <p14:creationId xmlns:p14="http://schemas.microsoft.com/office/powerpoint/2010/main" val="2431825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85C717-DCB0-4017-93B5-E56379B39B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607d6536924bbd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9657D9-0270-4BC8-B160-5B710ED9A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الطفولة والرضاعة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1917E0-D90E-45C8-A3B5-A0CE300C1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أرضعته حليمة السعدية في بني سعد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57BFD4-4C8E-4ACE-B0E2-33CD3642C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صنعت تجربة اليتم والكفالة شخصية قوية رحيمة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E69859-D133-4D70-9B35-8C0C9B165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فقد أباه قبل مولده ثم توفيت أمه وهو صغير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2B0297-38A2-43EC-83FE-B9E77870D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وهيأته للاعتماد على النفس وتحمل أعباء الرسالة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7409FF-00D1-41F8-9993-743128C32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كفله جده عبد المطلب ثم عمه أبو طالب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2DB650-5B95-413C-91B2-19813909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وتوضح هذه المرحلة كيف اجتمع الألم بالرعاية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D69E52-86EA-4753-954A-D4E0E7BBC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رسخت التجربة معاني الصبر والاستقلال وتحمل المسؤولية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82364C-0320-4C42-92C4-C8E16D126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فتعلم الصبر وعرف أحوال البادية والمدينة قبل أن يحمل مسؤولية الأمة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BFD735-351D-4180-B7C2-8DEBCC363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3 / 12</a:t>
            </a:r>
          </a:p>
        </p:txBody>
      </p:sp>
    </p:spTree>
    <p:extLst>
      <p:ext uri="{BB962C8B-B14F-4D97-AF65-F5344CB8AC3E}">
        <p14:creationId xmlns:p14="http://schemas.microsoft.com/office/powerpoint/2010/main" val="17925548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BDD336-8F5E-46CF-B8B6-F9C8147B27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c4a989e77945bd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7045F5-9570-4DD2-809A-E82E53AB7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الشباب والعمل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A1EFFC-8D16-4C1C-9AB1-6EBC9C9D6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رعى الغنم في شبابه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FB613-C8EE-41A5-BA3E-809FE2D0D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أكسبه العمل خبرة بالناس والحياة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FF4913-8D37-4E2A-8D1D-4B89110B0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شارك في الرحلات التجارية إلى الشام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C521D7-61A8-49E4-B230-0150C759C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ورسخ صورته في المجتمع رجلًا صادقًا أمينًا قبل البعثة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FAE224-9084-4413-8BF2-E1914CD6C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عرف بين قومه بالصادق الأمين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4FBC05-BD4A-4898-98DA-F53A3DD2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كما تعلم من الرعي الصبر وحسن الرعاية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E027F4-D9AE-4085-BD78-88538FD57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أظهر العمل المبكر قيمة الكسب وخدمة المجتمع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DB601C-4BD5-46CF-A45D-37E50DA26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ومن التجارة معرفة الناس والأسواق والوفاء بالعهود والحقوق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5AF283-DD81-4405-AAC7-98AF9CF50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4 / 12</a:t>
            </a:r>
          </a:p>
        </p:txBody>
      </p:sp>
    </p:spTree>
    <p:extLst>
      <p:ext uri="{BB962C8B-B14F-4D97-AF65-F5344CB8AC3E}">
        <p14:creationId xmlns:p14="http://schemas.microsoft.com/office/powerpoint/2010/main" val="12399189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FF4DF3-3021-4EB2-9A5F-7E65CDEE0D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21f3a9dca649cb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188E76-7ED4-45F2-B13F-92CB902EE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الزواج من خديجة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682641-E858-4F44-B141-AB73F6A93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عمل في تجارة خديجة رضي الله عنها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56CF7B-D6B7-4BBB-B6C5-3AD2D436D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وفّر هذا الزواج بيتًا مستقرًا وسندًا وفيًا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AF0752-5DDF-4AE4-87D1-35D834A68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لمست صدقه وأمانته وحسن معاملته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CF6A84-E7B0-488C-86E7-67658588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وكان لخديجة رضي الله عنها أثر حاسم عند بدء الوحي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43CB21-A53F-4153-83A5-EF8B175E7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تم الزواج قبل البعثة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EDDD33-17B5-4C14-BDE0-3DEE0DC1B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وكان موقفها عند نزول الوحي نموذجًا لدور الأسرة في التثبيت النفسي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C9D5DD-4215-4A46-AD14-FB83E982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كانت خديجة أول سند أسري للدعوة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584E82-35A6-45C7-B1A1-E497A1C52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وحسن تقدير صاحب الرسالة من خلال أخلاقه السابقة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FCCC11-65B2-4009-B28A-9E93EEC85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5 / 12</a:t>
            </a:r>
          </a:p>
        </p:txBody>
      </p:sp>
    </p:spTree>
    <p:extLst>
      <p:ext uri="{BB962C8B-B14F-4D97-AF65-F5344CB8AC3E}">
        <p14:creationId xmlns:p14="http://schemas.microsoft.com/office/powerpoint/2010/main" val="16705408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63144B-F04C-460E-A90C-F4CC9B8C55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4b1c3ed1104623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26471F-7BA2-40ED-8322-29A603230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بناء الكعبة وحل النزاع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0BEC56-8113-41D3-B310-039D9A75B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اختلفت قريش فيمن يضع الحجر الأسود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B37BF5-8C0A-4E9C-A9A4-DC97CCC4B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كشف حل نزاع الحجر الأسود عن حكمة النبي صلى الله عليه وسلم وقدرته على جمع الخصوم على حل عادل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263043-D0DE-4208-AC8B-83AF8047D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اقترح وضع الحجر في ثوب تشترك القبائل في حمله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B925CB-1D95-4282-BACA-1C8AC0DFB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فقد حفظ لكل قبيلة نصيبًا في حمل الحجر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B76EFA-1598-4295-A4C1-458C0F1F8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وضعه النبي صلى الله عليه وسلم بيده في مكانه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3D0AC9-02FC-4625-8970-6023D895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ثم حسم موضع الخلاف بطريقة قبلها الجميع دون غالب أو مغلوب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5E7C26-1895-427E-B89D-2F4039957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كشف الموقف حكمته ومكانته بين قومه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A3EAF5-3C68-40A6-AED4-675BC6A3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بناء الكعبة وحل النزاع وربط الحدث بأسبابه ونتائجه.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6FB03F-B0AB-47A3-8D55-15106C0CB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6 / 12</a:t>
            </a:r>
          </a:p>
        </p:txBody>
      </p:sp>
    </p:spTree>
    <p:extLst>
      <p:ext uri="{BB962C8B-B14F-4D97-AF65-F5344CB8AC3E}">
        <p14:creationId xmlns:p14="http://schemas.microsoft.com/office/powerpoint/2010/main" val="1206916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A913F8-0E0F-4129-A40B-1CC1063E54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f02d9b08614ed9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22D2CC-1B78-409F-8469-BE9CC599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الخلوة في غار حراء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2FB1D9-40AB-4DD6-A968-F0BD623D8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حبب إليه الاختلاء بعيدًا عن وثنية مكة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9B572A-7EF8-4E4E-8DB6-030B7377B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كانت الخلوة ابتعادًا عن فساد البيئة واستعدادًا روحيًا للمرحلة الكبرى التي بدأت بنزول الوحي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A8DF28-F68A-46EF-8253-70BFB4C39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كان يتعبد الليالي ذوات العدد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AD4089-59CD-4EFD-94E4-9E349534B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ولم تكن الخلوة انقطاعًا دائمًا عن المجتمع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144B50-49EA-4422-A56F-732CE2008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أتاحت الخلوة صفاء التأمل والاستعداد النفسي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CCE4F6-2FBF-41CC-86E2-14B4DB5F2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بل تهيئة مؤقتة سبقت العودة إليه برسالة الإصلاح والبلاغ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DE4607-27FD-421B-B04A-5D69D4048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جاء الوحي في إحدى خلواته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2771D9-C03D-456B-A95A-51412F2AF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الخلوة في غار حراء وربط الحدث بأسبابه ونتائجه.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D60456-3CD7-4FF8-ADF9-1C5AE7A0A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7 / 12</a:t>
            </a:r>
          </a:p>
        </p:txBody>
      </p:sp>
    </p:spTree>
    <p:extLst>
      <p:ext uri="{BB962C8B-B14F-4D97-AF65-F5344CB8AC3E}">
        <p14:creationId xmlns:p14="http://schemas.microsoft.com/office/powerpoint/2010/main" val="13446019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F7A65B-21E2-4DEC-AA5F-9AF23966B2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a1f459090342a6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ECC79A-0034-4605-9AAE-6B1DD5C77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بدء الوحي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4D6BBD-D829-4D0E-9F53-1B6419431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نزل جبريل عليه السلام بأول آيات سورة العلق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C5FB78-B9A0-46A5-9D3B-2F85BC46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بدأت الرسالة بالأمر بالقراءة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31D54A-3B02-4859-A40D-968EBBD13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عاد النبي صلى الله عليه وسلم إلى خديجة مضطربًا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74AEB6-BE01-465E-9711-2C93937FF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ثم جاءت مساندة خديجة وشهادة ورقة لتثبيت النبي صلى الله عليه وسلم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701BE2-D65F-4396-8D42-DAAE1E69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ثبتته خديجة وذكّرته بمكارم أخلاقه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25D101-6BE3-4842-83AE-7CB945015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وتدل الحادثة على ثقل التكليف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BC2A0A-37F6-460B-A636-9DC2CD92F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أكد ورقة بن نوفل صلة الوحي بوحي الأنبياء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DC6CD4-2D8D-4DB4-9916-31E7A260B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وعلى أن أخلاق الإنسان الصالحة من أسباب الثقة به وتأييده عند الأزمات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4E318C-D9CE-4CED-8260-406721791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8 / 12</a:t>
            </a:r>
          </a:p>
        </p:txBody>
      </p:sp>
    </p:spTree>
    <p:extLst>
      <p:ext uri="{BB962C8B-B14F-4D97-AF65-F5344CB8AC3E}">
        <p14:creationId xmlns:p14="http://schemas.microsoft.com/office/powerpoint/2010/main" val="170538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509A77-1ED9-4FB1-A364-6DAA48E312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73564976174764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9B92D7-65E8-4519-8347-F2F3D8A85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مراحل الدعوة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28058D-9BF3-4719-A312-1B574CDB3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دعوة سرية في المرحلة الأولى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292566-96D1-45B1-9D3A-E3535FC48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تدرجت الدعوة بحسب قوة الجماعة وظروفها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80C6BF-60B7-4CDA-BF2F-37CF9E674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جهر بالدعوة والبلاغ دون قتال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E20866-D680-4C03-9767-954823D26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فبدأت بالتربية والبلاغ ثم انتقلت إلى حماية المجتمع بعد الهجرة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A668A2-3DC2-4616-A361-F3C3FDB7B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إذن بالدفاع بعد الهجرة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167B0E-096A-44BB-A4EB-A6FD168C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ويكشف هذا التدرج مراعاة القدرة والمصلحة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5241DB-BEFE-4E26-A139-D0C05F50A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استقرار أحكام الجهاد وفق تطور الجماعة والدولة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890186-0C01-47BD-B9E4-48197ADB4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مع ثبات الهدف وعدم التنازل عن أصول العقيدة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778C16-7D8E-4177-A726-00854ABAC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9 / 12</a:t>
            </a:r>
          </a:p>
        </p:txBody>
      </p:sp>
    </p:spTree>
    <p:extLst>
      <p:ext uri="{BB962C8B-B14F-4D97-AF65-F5344CB8AC3E}">
        <p14:creationId xmlns:p14="http://schemas.microsoft.com/office/powerpoint/2010/main" val="18995738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FF7A1C-E620-4E2E-935A-51E0EFD60A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c21e3800db466b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4663E8-4934-4517-8EA7-1AD3FA702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الدعوة السرية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F85FD4-4F1F-424B-8B00-3C2EA29D1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بدأت بالأقربين ومن يرجى قبولهم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E7FC1D-CD2A-4154-B379-E06958B5D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أتاحت السرية بناء النواة الأولى على الإيمان والعلم قبل مواجهة المجتمع المكي بصورة علنية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1225EF-DEB5-4450-89DC-BD0A3882C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أسلم السابقون من الرجال والنساء والشباب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3C0AAD-6029-4230-815B-595DF79E5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وكان التركيز فيها على إعداد أفراد راسخين يحملون الرسالة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D464DF-986A-4C3A-9651-B0C707CC9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اجتمع المسلمون في دار الأرقم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BE8E8E-4F67-4DC6-A0E3-3D0107B47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لا على مجرد زيادة العدد أو إعلان المواجهة مبكرًا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9A3AFC-8FF8-48B0-B4AD-8BEE829B1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حمت السرية الجماعة الناشئة حتى اشتد عودها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A11783-60D2-4FAB-8DAA-CF80EF3A2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الدعوة السرية وربط الحدث بأسبابه ونتائجه.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7C74E0-DA11-41CB-9DE0-2E1C6180A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7204550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13C9D6-E987-4259-BFCF-D65AFC5DEC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20de3c70a14399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9B99AA-DD7A-42D7-8AE3-7C6B8C776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الجهر بالدعوة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EF7630-F8D3-402F-93C6-77C32182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نزل الأمر بإنذار العشيرة والصدع بالرسالة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F6D580-6C3C-49C1-BB4D-5403FD0BB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حوّل الجهر بالدعوة الرسالة إلى خطاب عام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4F5ACF-D69E-499F-9B0C-45794DE4C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واجهت قريش الدعوة بالإنكار والسخرية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1386D5-F9FB-4C6F-89CA-639B03D36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ولذلك اشتدت مقاومة قريش دفاعًا عن معتقداتها ومصالحها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6CEE8A-57EE-4E5C-8564-93B89FCEE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أكد الرسول بطلان عبادة الأصنام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8A6336-873F-4300-A9FE-0FECE1A3A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ومع ظهور المعارضة حافظ الخطاب النبوي على وضوح التوحيد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CEE7A1-DC18-43BB-B881-FEA24A245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انتقلت الدعوة من نطاق محدود إلى خطاب عام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258C56-8082-430F-B838-FB0A559DD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ولم يتحول الاختلاف إلى تنازل عن أصل الرسالة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8BE724-019A-4E59-9128-BD7D45DE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129960298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7F5EF2-6D1B-4090-81CF-C3A33DA7AE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ef6c3839944b19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33657B-2659-4BE1-B2A5-706CA74C8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خلاصة وأسئلة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58993E-4761-4C25-B103-53435D961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أثر اليتم والعمل في تكوين شخصية النبي؟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DC8B8D-A0C5-459B-90CD-A5CB330D5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الأسئلة على تثبيت الفهم وربط الحدث بأسبابه ونتائجه وما يستفاد منه تربويًا وفقهيًا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3DDC9A-39AF-407A-A15C-5345004B4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كيف عالج نزاع الحجر الأسود؟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0EBDBF-2355-40FC-8BF2-9A8C337E0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والغرض من المناقشة أن ينتقل الطالب من حفظ التسلسل الزمني إلى تفسير الحدث وتقويم الرواية واستنباط الدلالة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A3BBF9-FD31-4A9D-9053-4CA1036F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الدروس التربوية في بدء الوحي؟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DB15CC-C017-4F9F-8EC3-8118E9B22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122EB6-1ACD-48B8-BB9D-70E498BDD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لماذا بدأت الدعوة سرًا ثم جهرًا؟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321822-77D8-492E-9514-FA7F3E83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1DD23C-32C9-4E9D-89D0-DB79D693B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3083230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2026-10-19T14:12:24.1690000Z</dcterms:created>
  <dcterms:modified xsi:type="dcterms:W3CDTF">2026-10-19T14:12:24.1690000Z</dcterms:modified>
</coreProperties>
</file>