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b3899cdd3cd4d3a" /><Relationship Type="http://schemas.openxmlformats.org/officeDocument/2006/relationships/extended-properties" Target="/docProps/app.xml" Id="R4456be10c23343c5" /><Relationship Type="http://schemas.openxmlformats.org/officeDocument/2006/relationships/officeDocument" Target="/ppt/presentation.xml" Id="R68b38724a17d44e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250a109426b4b87"/>
  </p:sldMasterIdLst>
  <p:notesMasterIdLst>
    <p:notesMasterId xmlns:r="http://schemas.openxmlformats.org/officeDocument/2006/relationships" r:id="R76cbc181a75a4bce"/>
  </p:notesMasterIdLst>
  <p:sldIdLst>
    <p:sldId xmlns:r="http://schemas.openxmlformats.org/officeDocument/2006/relationships" id="256" r:id="R5f848db949124aa9"/>
    <p:sldId xmlns:r="http://schemas.openxmlformats.org/officeDocument/2006/relationships" id="257" r:id="R75e125cbee9e4966"/>
    <p:sldId xmlns:r="http://schemas.openxmlformats.org/officeDocument/2006/relationships" id="258" r:id="Rc35e24a256e4434f"/>
    <p:sldId xmlns:r="http://schemas.openxmlformats.org/officeDocument/2006/relationships" id="259" r:id="R3665ad59708141b8"/>
    <p:sldId xmlns:r="http://schemas.openxmlformats.org/officeDocument/2006/relationships" id="260" r:id="R87143a7d13b34b82"/>
    <p:sldId xmlns:r="http://schemas.openxmlformats.org/officeDocument/2006/relationships" id="261" r:id="R1b626d153c414965"/>
    <p:sldId xmlns:r="http://schemas.openxmlformats.org/officeDocument/2006/relationships" id="262" r:id="Rfaf3a1460cfa475f"/>
    <p:sldId xmlns:r="http://schemas.openxmlformats.org/officeDocument/2006/relationships" id="263" r:id="Re71bb0217060424f"/>
    <p:sldId xmlns:r="http://schemas.openxmlformats.org/officeDocument/2006/relationships" id="264" r:id="Rd28c429eb2c349d7"/>
    <p:sldId xmlns:r="http://schemas.openxmlformats.org/officeDocument/2006/relationships" id="265" r:id="R90cf522ac52248de"/>
    <p:sldId xmlns:r="http://schemas.openxmlformats.org/officeDocument/2006/relationships" id="266" r:id="R3c8a275645d74c03"/>
    <p:sldId xmlns:r="http://schemas.openxmlformats.org/officeDocument/2006/relationships" id="267" r:id="R23fd383786fc44c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215e6fc37be48fe" /><Relationship Type="http://schemas.openxmlformats.org/officeDocument/2006/relationships/slideMaster" Target="/ppt/slideMasters/slideMaster1.xml" Id="R4250a109426b4b87" /><Relationship Type="http://schemas.openxmlformats.org/officeDocument/2006/relationships/notesMaster" Target="/ppt/notesMasters/notesMaster1.xml" Id="R76cbc181a75a4bce" /><Relationship Type="http://schemas.openxmlformats.org/officeDocument/2006/relationships/presProps" Target="/ppt/presProps.xml" Id="R979e8bdbe1bf4928" /><Relationship Type="http://schemas.openxmlformats.org/officeDocument/2006/relationships/tableStyles" Target="/ppt/tableStyles.xml" Id="Rfd94710008dd47d6" /><Relationship Type="http://schemas.openxmlformats.org/officeDocument/2006/relationships/slide" Target="/ppt/slides/slide1.xml" Id="R5f848db949124aa9" /><Relationship Type="http://schemas.openxmlformats.org/officeDocument/2006/relationships/slide" Target="/ppt/slides/slide2.xml" Id="R75e125cbee9e4966" /><Relationship Type="http://schemas.openxmlformats.org/officeDocument/2006/relationships/slide" Target="/ppt/slides/slide3.xml" Id="Rc35e24a256e4434f" /><Relationship Type="http://schemas.openxmlformats.org/officeDocument/2006/relationships/slide" Target="/ppt/slides/slide4.xml" Id="R3665ad59708141b8" /><Relationship Type="http://schemas.openxmlformats.org/officeDocument/2006/relationships/slide" Target="/ppt/slides/slide5.xml" Id="R87143a7d13b34b82" /><Relationship Type="http://schemas.openxmlformats.org/officeDocument/2006/relationships/slide" Target="/ppt/slides/slide6.xml" Id="R1b626d153c414965" /><Relationship Type="http://schemas.openxmlformats.org/officeDocument/2006/relationships/slide" Target="/ppt/slides/slide7.xml" Id="Rfaf3a1460cfa475f" /><Relationship Type="http://schemas.openxmlformats.org/officeDocument/2006/relationships/slide" Target="/ppt/slides/slide8.xml" Id="Re71bb0217060424f" /><Relationship Type="http://schemas.openxmlformats.org/officeDocument/2006/relationships/slide" Target="/ppt/slides/slide9.xml" Id="Rd28c429eb2c349d7" /><Relationship Type="http://schemas.openxmlformats.org/officeDocument/2006/relationships/slide" Target="/ppt/slides/slide10.xml" Id="R90cf522ac52248de" /><Relationship Type="http://schemas.openxmlformats.org/officeDocument/2006/relationships/slide" Target="/ppt/slides/slide11.xml" Id="R3c8a275645d74c03" /><Relationship Type="http://schemas.openxmlformats.org/officeDocument/2006/relationships/slide" Target="/ppt/slides/slide12.xml" Id="R23fd383786fc44c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ce29733c6ab477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c527e13e95345eb" /><Relationship Type="http://schemas.openxmlformats.org/officeDocument/2006/relationships/notesMaster" Target="/ppt/notesMasters/notesMaster1.xml" Id="Rbe24ba050a39463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5e521fb31174a7f" /><Relationship Type="http://schemas.openxmlformats.org/officeDocument/2006/relationships/notesMaster" Target="/ppt/notesMasters/notesMaster1.xml" Id="R8b482e83cf1d460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faa51ccf5f54483" /><Relationship Type="http://schemas.openxmlformats.org/officeDocument/2006/relationships/notesMaster" Target="/ppt/notesMasters/notesMaster1.xml" Id="Rc0fb04a79b6647c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7f0c7257efd4e81" /><Relationship Type="http://schemas.openxmlformats.org/officeDocument/2006/relationships/notesMaster" Target="/ppt/notesMasters/notesMaster1.xml" Id="Rdfcfdbe72d614a3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bad400b440d4cb9" /><Relationship Type="http://schemas.openxmlformats.org/officeDocument/2006/relationships/notesMaster" Target="/ppt/notesMasters/notesMaster1.xml" Id="R28fe1bcc4529432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ed14873df1d4f08" /><Relationship Type="http://schemas.openxmlformats.org/officeDocument/2006/relationships/notesMaster" Target="/ppt/notesMasters/notesMaster1.xml" Id="Rf2390b25118a46a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90e46ce43494c8a" /><Relationship Type="http://schemas.openxmlformats.org/officeDocument/2006/relationships/notesMaster" Target="/ppt/notesMasters/notesMaster1.xml" Id="R93910a77f7894d6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bb72c0cbe224767" /><Relationship Type="http://schemas.openxmlformats.org/officeDocument/2006/relationships/notesMaster" Target="/ppt/notesMasters/notesMaster1.xml" Id="Re491dffd8894477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6b0b38c096646b6" /><Relationship Type="http://schemas.openxmlformats.org/officeDocument/2006/relationships/notesMaster" Target="/ppt/notesMasters/notesMaster1.xml" Id="Ra3cdc1b2524a47c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8f32c1757c74c0a" /><Relationship Type="http://schemas.openxmlformats.org/officeDocument/2006/relationships/notesMaster" Target="/ppt/notesMasters/notesMaster1.xml" Id="R74004bfba18d4cf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e6ce70153bc418f" /><Relationship Type="http://schemas.openxmlformats.org/officeDocument/2006/relationships/notesMaster" Target="/ppt/notesMasters/notesMaster1.xml" Id="R44be7ffe6ddb453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d0cfdcd2d864efb" /><Relationship Type="http://schemas.openxmlformats.org/officeDocument/2006/relationships/notesMaster" Target="/ppt/notesMasters/notesMaster1.xml" Id="R154bd5a11943490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المصدر: مريم العبادي، محاضرات في فقه السيرة النبوية، السنة الدراسية 2025-2026</a:t>
            </a:r>
          </a:p>
          <a:p xmlns:a="http://schemas.openxmlformats.org/drawingml/2006/main">
            <a:r>
              <a:t>صورة الغلاف توضيحية مولدة بالذكاء الاصطناعي، وليست توثيقًا لمكان أو حدث تاريخي بعينه.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3c7a4a02d844ba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981b2c09c9d4343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af6a426ac9040b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1040acb60314b37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cbf23aaffb841f3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0ca4f8c39374d4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79D1A9C-05CE-434C-9EB2-B1139F96F73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143377B3-D59F-434C-9FA0-7994BCB93D2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EABABB15-01F3-40CC-A32B-143B8A070F5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6BB92DE-ED96-4A87-BE73-ED424C2F7B9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A060F8C-5C73-4B41-A1D0-1B033EC735F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AA591D7-80D4-4914-AA7F-8A62FF6C8F6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4421983-1372-4A2B-B672-49F2F10FDC5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456540B7-B731-4593-8E9C-1295476DBBE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A4721FE-DD1F-4481-883E-560614346ED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39C7981-F14F-4CA4-91ED-54824776182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7b17eb73471473e" /><Relationship Type="http://schemas.openxmlformats.org/officeDocument/2006/relationships/slideLayout" Target="/ppt/slideLayouts/slideLayout1.xml" Id="R4793e6eb88c54089" /><Relationship Type="http://schemas.openxmlformats.org/officeDocument/2006/relationships/slideLayout" Target="/ppt/slideLayouts/slideLayout2.xml" Id="R0cdcdba9b58d4c0f" /><Relationship Type="http://schemas.openxmlformats.org/officeDocument/2006/relationships/slideLayout" Target="/ppt/slideLayouts/slideLayout3.xml" Id="R8818821cd6cd44b3" /><Relationship Type="http://schemas.openxmlformats.org/officeDocument/2006/relationships/slideLayout" Target="/ppt/slideLayouts/slideLayout4.xml" Id="Re466ccd35cd842c5" /><Relationship Type="http://schemas.openxmlformats.org/officeDocument/2006/relationships/slideLayout" Target="/ppt/slideLayouts/slideLayout5.xml" Id="Rf3b9ea2b2a6e48ec" /><Relationship Type="http://schemas.openxmlformats.org/officeDocument/2006/relationships/slideLayout" Target="/ppt/slideLayouts/slideLayout6.xml" Id="Rc20b138c34c8492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793e6eb88c54089"/>
    <p:sldLayoutId xmlns:r="http://schemas.openxmlformats.org/officeDocument/2006/relationships" id="2147483650" r:id="R0cdcdba9b58d4c0f"/>
    <p:sldLayoutId xmlns:r="http://schemas.openxmlformats.org/officeDocument/2006/relationships" id="2147483651" r:id="R8818821cd6cd44b3"/>
    <p:sldLayoutId xmlns:r="http://schemas.openxmlformats.org/officeDocument/2006/relationships" id="2147483652" r:id="Re466ccd35cd842c5"/>
    <p:sldLayoutId xmlns:r="http://schemas.openxmlformats.org/officeDocument/2006/relationships" id="2147483653" r:id="Rf3b9ea2b2a6e48ec"/>
    <p:sldLayoutId xmlns:r="http://schemas.openxmlformats.org/officeDocument/2006/relationships" id="2147483654" r:id="Rc20b138c34c8492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b0d8f31f4004e88" /><Relationship Type="http://schemas.openxmlformats.org/officeDocument/2006/relationships/image" Target="/ppt/media/image.jpeg" Id="R64861ef740424aa9" /><Relationship Type="http://schemas.openxmlformats.org/officeDocument/2006/relationships/notesSlide" Target="/ppt/notesSlides/notesSlide1.xml" Id="R8441024d7c0d433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24b6242365c469a" /><Relationship Type="http://schemas.openxmlformats.org/officeDocument/2006/relationships/image" Target="/ppt/media/image2.jpeg" Id="Re2c7a9bbaa8848aa" /><Relationship Type="http://schemas.openxmlformats.org/officeDocument/2006/relationships/notesSlide" Target="/ppt/notesSlides/notesSlide2.xml" Id="R878b9dc80aae4c1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aa7787fa13c4e41" /><Relationship Type="http://schemas.openxmlformats.org/officeDocument/2006/relationships/image" Target="/ppt/media/image3.jpeg" Id="R4f6ce852fa2d43df" /><Relationship Type="http://schemas.openxmlformats.org/officeDocument/2006/relationships/notesSlide" Target="/ppt/notesSlides/notesSlide3.xml" Id="R5ca000ab90244fb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3eb3cd8d11548a3" /><Relationship Type="http://schemas.openxmlformats.org/officeDocument/2006/relationships/image" Target="/ppt/media/image4.jpeg" Id="R685b59ea36c9430e" /><Relationship Type="http://schemas.openxmlformats.org/officeDocument/2006/relationships/notesSlide" Target="/ppt/notesSlides/notesSlide4.xml" Id="R811e1c094756437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28bf4621cdb41e4" /><Relationship Type="http://schemas.openxmlformats.org/officeDocument/2006/relationships/image" Target="/ppt/media/image5.jpeg" Id="Re4e865aca4a043a7" /><Relationship Type="http://schemas.openxmlformats.org/officeDocument/2006/relationships/notesSlide" Target="/ppt/notesSlides/notesSlide5.xml" Id="Raee324b5fbf1468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dbae321396c4f1e" /><Relationship Type="http://schemas.openxmlformats.org/officeDocument/2006/relationships/image" Target="/ppt/media/image6.jpeg" Id="Rd87175736da84dc3" /><Relationship Type="http://schemas.openxmlformats.org/officeDocument/2006/relationships/notesSlide" Target="/ppt/notesSlides/notesSlide6.xml" Id="Rfaffe68f29ab43b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adf709cc40e4c3a" /><Relationship Type="http://schemas.openxmlformats.org/officeDocument/2006/relationships/image" Target="/ppt/media/image7.jpeg" Id="R4a1ee444ccd841a2" /><Relationship Type="http://schemas.openxmlformats.org/officeDocument/2006/relationships/notesSlide" Target="/ppt/notesSlides/notesSlide7.xml" Id="Rcddb7f3fdf144fa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5ea427f11014557" /><Relationship Type="http://schemas.openxmlformats.org/officeDocument/2006/relationships/image" Target="/ppt/media/image8.jpeg" Id="R3f6416e37636423a" /><Relationship Type="http://schemas.openxmlformats.org/officeDocument/2006/relationships/notesSlide" Target="/ppt/notesSlides/notesSlide8.xml" Id="R7ffdcdcf959d42b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3856aac45744fc8" /><Relationship Type="http://schemas.openxmlformats.org/officeDocument/2006/relationships/image" Target="/ppt/media/image9.jpeg" Id="R21932593f6304357" /><Relationship Type="http://schemas.openxmlformats.org/officeDocument/2006/relationships/notesSlide" Target="/ppt/notesSlides/notesSlide9.xml" Id="R8140073a1e7b4fa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8744a2011e6490d" /><Relationship Type="http://schemas.openxmlformats.org/officeDocument/2006/relationships/image" Target="/ppt/media/image10.jpeg" Id="R7d569547d7ac4967" /><Relationship Type="http://schemas.openxmlformats.org/officeDocument/2006/relationships/notesSlide" Target="/ppt/notesSlides/notesSlide10.xml" Id="Rbe74efc03c76454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4cf25ad6b1d40b8" /><Relationship Type="http://schemas.openxmlformats.org/officeDocument/2006/relationships/image" Target="/ppt/media/image11.jpeg" Id="Rf3d252b870b741f2" /><Relationship Type="http://schemas.openxmlformats.org/officeDocument/2006/relationships/notesSlide" Target="/ppt/notesSlides/notesSlide11.xml" Id="R818c406522ce418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c59316c24ea4da6" /><Relationship Type="http://schemas.openxmlformats.org/officeDocument/2006/relationships/image" Target="/ppt/media/image12.jpeg" Id="R3c7ae631e72f4ad6" /><Relationship Type="http://schemas.openxmlformats.org/officeDocument/2006/relationships/notesSlide" Target="/ppt/notesSlides/notesSlide12.xml" Id="Rb5a75bbb26974b8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5E8C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144D53-FE71-4FDE-BAA4-6F25EB2A4A6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861ef740424aa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7BA0DB-EFC3-451B-A660-8170A3CE6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876300"/>
            <a:ext cx="4286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>
            <a:defPPr algn="r" rtl="1">
              <a:defRPr sz="1950" b="1">
                <a:solidFill>
                  <a:srgbClr val="344A67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950" b="1" lang="ar-MA" altLang="ar-SA">
                <a:solidFill>
                  <a:srgbClr val="344A67"/>
                </a:solidFill>
                <a:latin typeface="Tahoma"/>
                <a:ea typeface="Tahoma"/>
                <a:cs typeface="Tahoma"/>
              </a:defRPr>
            </a:pPr>
            <a:r>
              <a:rPr sz="1950" b="1" lang="ar-MA" altLang="ar-SA">
                <a:solidFill>
                  <a:srgbClr val="344A67"/>
                </a:solidFill>
                <a:latin typeface="Tahoma"/>
                <a:ea typeface="Tahoma"/>
                <a:cs typeface="Tahoma"/>
              </a:rPr>
              <a:t>العرض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0B0B1C-291E-422D-874E-292B367C1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638300"/>
            <a:ext cx="47625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92751"/>
          </a:bodyPr>
          <a:lstStyle xmlns:a="http://schemas.openxmlformats.org/drawingml/2006/main">
            <a:defPPr algn="r" rtl="1">
              <a:defRPr sz="4500" b="1">
                <a:solidFill>
                  <a:srgbClr val="10253F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4500" b="1" lang="ar-MA" altLang="ar-SA">
                <a:solidFill>
                  <a:srgbClr val="10253F"/>
                </a:solidFill>
                <a:latin typeface="Tahoma"/>
                <a:ea typeface="Tahoma"/>
                <a:cs typeface="Tahoma"/>
              </a:defRPr>
            </a:pPr>
            <a:r>
              <a:rPr sz="4500" b="1" lang="ar-MA" altLang="ar-SA">
                <a:solidFill>
                  <a:srgbClr val="10253F"/>
                </a:solidFill>
                <a:latin typeface="Tahoma"/>
                <a:ea typeface="Tahoma"/>
                <a:cs typeface="Tahoma"/>
              </a:rPr>
              <a:t>الابتلاءات والهجرة إلى المدينة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72B8FE-183C-4636-B1D1-BCAC4B049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476625"/>
            <a:ext cx="4476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>
            <a:defPPr algn="r" rtl="1">
              <a:defRPr sz="2325">
                <a:solidFill>
                  <a:srgbClr val="5B4632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2325" lang="ar-MA" altLang="ar-SA">
                <a:solidFill>
                  <a:srgbClr val="5B4632"/>
                </a:solidFill>
                <a:latin typeface="Tahoma"/>
                <a:ea typeface="Tahoma"/>
                <a:cs typeface="Tahoma"/>
              </a:defRPr>
            </a:pPr>
            <a:r>
              <a:rPr sz="2325" lang="ar-MA" altLang="ar-SA">
                <a:solidFill>
                  <a:srgbClr val="5B4632"/>
                </a:solidFill>
                <a:latin typeface="Tahoma"/>
                <a:ea typeface="Tahoma"/>
                <a:cs typeface="Tahoma"/>
              </a:rPr>
              <a:t>من أذى قريش إلى بيعة العقبة والهجرة النبوية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F57C21-628B-4B24-B4BE-0BC0441C9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5143500"/>
            <a:ext cx="4000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>
            <a:defPPr algn="r" rtl="1">
              <a:defRPr sz="1725">
                <a:solidFill>
                  <a:srgbClr val="263B50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lang="ar-MA" altLang="ar-SA">
                <a:solidFill>
                  <a:srgbClr val="263B50"/>
                </a:solidFill>
                <a:latin typeface="Tahoma"/>
                <a:ea typeface="Tahoma"/>
                <a:cs typeface="Tahoma"/>
              </a:defRPr>
            </a:pPr>
            <a:r>
              <a:rPr sz="1725" lang="ar-MA" altLang="ar-SA">
                <a:solidFill>
                  <a:srgbClr val="263B50"/>
                </a:solidFill>
                <a:latin typeface="Tahoma"/>
                <a:ea typeface="Tahoma"/>
                <a:cs typeface="Tahoma"/>
              </a:rPr>
              <a:t>إعداد الأستاذة مريم العبادي</a:t>
            </a:r>
          </a:p>
          <a:p xmlns:a="http://schemas.openxmlformats.org/drawingml/2006/main">
            <a:pPr algn="r" rtl="1">
              <a:defRPr sz="1725" lang="ar-MA" altLang="ar-SA">
                <a:solidFill>
                  <a:srgbClr val="263B50"/>
                </a:solidFill>
                <a:latin typeface="Tahoma"/>
                <a:ea typeface="Tahoma"/>
                <a:cs typeface="Tahoma"/>
              </a:defRPr>
            </a:pPr>
            <a:r>
              <a:rPr sz="1725" lang="ar-MA" altLang="ar-SA">
                <a:solidFill>
                  <a:srgbClr val="263B50"/>
                </a:solidFill>
                <a:latin typeface="Tahoma"/>
                <a:ea typeface="Tahoma"/>
                <a:cs typeface="Tahoma"/>
              </a:rPr>
              <a:t>السنة الدراسية 2025-2026</a:t>
            </a:r>
          </a:p>
        </p:txBody>
      </p:sp>
    </p:spTree>
    <p:extLst>
      <p:ext uri="{BB962C8B-B14F-4D97-AF65-F5344CB8AC3E}">
        <p14:creationId xmlns:p14="http://schemas.microsoft.com/office/powerpoint/2010/main" val="93188808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7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E55952-0694-4424-BEE1-EA04D95A70D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c7a9bbaa8848aa"/>
          <a:srcRect xmlns:a="http://schemas.openxmlformats.org/drawingml/2006/main" l="42578" t="0" r="425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09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C0802E-5F17-4BDD-A173-D66F29993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95300"/>
            <a:ext cx="904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أذى قريش للمسلمين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9A25A3-B804-4458-822A-B03AC629B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38112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تعرض الرسول صلى الله عليه وسلم للسخرية والاعتداء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148917-E913-43FE-AA15-6DE72790B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79070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أظهر الابتلاء أن الإيمان الجديد أحدث تحولًا حقيقيًا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1FF91A-F4E0-41EF-847D-56F2D9D5A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55270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عذب المستضعفون لإجبارهم على ترك الدين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4723E1-6F49-43BE-AD53-B3F6DC159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96227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وأن أصحابه مستعدون للصبر حفاظًا على عقيدتهم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279371-B5C1-4A14-8053-075D68000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72427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ثبت المؤمنون رغم شدة البلاء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91A3C5-0769-4A68-AFE1-6EEA4C111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13385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وتنوع الأذى بين السخرية والتعذيب والضغط الاجتماعي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01A2DD-3732-4F19-A295-69EE4F2CF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89585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كشف الابتلاء صدق الإيمان وقوة اليقين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1DD57B-1C29-4E49-8297-EC08EAFCA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530542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فاحتاج المؤمنون إلى الثبات والتكافل وحماية المستضعفين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2EAEFB-BB3A-423E-90C5-EC5905930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238875"/>
            <a:ext cx="1190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2 / 12</a:t>
            </a:r>
          </a:p>
        </p:txBody>
      </p:sp>
    </p:spTree>
    <p:extLst>
      <p:ext uri="{BB962C8B-B14F-4D97-AF65-F5344CB8AC3E}">
        <p14:creationId xmlns:p14="http://schemas.microsoft.com/office/powerpoint/2010/main" val="97540255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7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1BF935-7CDB-4917-A00E-392B5009C93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6ce852fa2d43df"/>
          <a:srcRect xmlns:a="http://schemas.openxmlformats.org/drawingml/2006/main" l="42578" t="0" r="425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09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AB0323-4C75-4781-AB20-80BF06FF2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95300"/>
            <a:ext cx="904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سياسة المفاوضات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DE2E70-E5E5-431E-B486-EB59B8B1A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38112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عرضت قريش المال والملك مقابل ترك الدعوة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7B4AF7-3191-4203-9FCE-02C8A6ED8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79070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استمع النبي صلى الله عليه وسلم إلى خصومه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FA65A5-DE95-4BCE-B6C3-3429E24BD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55270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رفض النبي صلى الله عليه وسلم المساومة على الرسالة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5E43D0-7126-4FCB-A520-AA52E655E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96227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لكنه رفض كل عرض يمس أصل الرسالة أو يساوم على التوحيد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E644A5-A915-4BFC-9E4A-3181A81A7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72427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استمع إلى عروض الخصوم وأقام الحجة عليهم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2628FC-FF28-4A41-930D-790014A4F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13385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ويستفاد منها جواز الحوار مع المخالف وبيان الحجة له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8702E8-6376-4C86-A157-9B4525E27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89585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جمعت الدعوة بين الثبات وحسن الحوار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B20CEE-9D04-43AF-B11D-77E3E7254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530542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مع وضوح الحدود التي لا تقبل المساومة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FFE478-6868-4949-A45D-1BA342574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238875"/>
            <a:ext cx="1190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3 / 12</a:t>
            </a:r>
          </a:p>
        </p:txBody>
      </p:sp>
    </p:spTree>
    <p:extLst>
      <p:ext uri="{BB962C8B-B14F-4D97-AF65-F5344CB8AC3E}">
        <p14:creationId xmlns:p14="http://schemas.microsoft.com/office/powerpoint/2010/main" val="110958940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7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32724E-7E37-48DD-9D9A-BD47244C244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5b59ea36c9430e"/>
          <a:srcRect xmlns:a="http://schemas.openxmlformats.org/drawingml/2006/main" l="42578" t="0" r="425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09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4EC94C-CDCF-4036-A451-F0C8F1FF7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95300"/>
            <a:ext cx="904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الحصار الاقتصادي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161A3B-0AA3-461E-9B41-BCE772BC8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38112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فرضت قريش المقاطعة على بني هاشم وبني المطلب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88F8C9-0D63-4931-8B2F-54E53AC44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79070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استهدفت المقاطعة عزل الدعوة وإضعاف حمايتها الاجتماعية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2881C2-57B4-4214-B001-0B1C9CAA4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55270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استمر الحصار سنوات وأصاب المحاصرين بالجوع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E54EBB-311F-4F7E-82C8-47B8E787C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96227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لكن الصبر وتحرك أصحاب المروءة أنهيا الحصار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5F2E2B-B9F6-4C63-8ECB-244E8F535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72427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شارك بعض المشركين في الحماية بدافع القرابة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560ABB-6FFE-4318-AFDB-4BF8D87BB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13385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كما يبين الحصار أثر التضامن الاجتماعي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5653FD-D29B-4AA1-A248-AEF1DDA8F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89585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انتهت الصحيفة بعد تحرك أصحاب المروءة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7FBD82-031F-4969-9125-E732A0948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530542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وأن مقاومة الظلم قد يشارك فيها أصحاب الفطرة السليمة ولو لم يؤمنوا بالدعوة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F23A04-200F-4828-8369-57E85F678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238875"/>
            <a:ext cx="1190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4 / 12</a:t>
            </a:r>
          </a:p>
        </p:txBody>
      </p:sp>
    </p:spTree>
    <p:extLst>
      <p:ext uri="{BB962C8B-B14F-4D97-AF65-F5344CB8AC3E}">
        <p14:creationId xmlns:p14="http://schemas.microsoft.com/office/powerpoint/2010/main" val="121303433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7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223ABD-9913-478F-8908-E432295DF06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e865aca4a043a7"/>
          <a:srcRect xmlns:a="http://schemas.openxmlformats.org/drawingml/2006/main" l="42578" t="0" r="425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09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D4B0E6-5694-4FCE-81B9-B81505A71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95300"/>
            <a:ext cx="904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الهجرة إلى الحبشة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FEB30C-9CAD-4C1F-88CA-B8D688586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38112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أذن النبي صلى الله عليه وسلم لأصحابه بالهجرة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D10A62-1C43-4CF4-ABC7-6965BC444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79070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اختيار أرض يحكمها ملك عادل يبين مشروعية طلب الحماية حين يتعذر على المسلم إقامة دينه بأمان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2C6AD8-5852-49E3-AC42-9A694AB1A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55270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اختيرت الحبشة لعدل النجاشي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907385-9CBC-4B72-9E71-49748416B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96227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وقد عرض جعفر الإسلام بلغة واضحة تراعي المقام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F0ED32-BD36-4842-9320-8C304C7F0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72427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شرح جعفر بن أبي طالب مبادئ الإسلام أمام الملك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42B116-EB56-4A73-8997-1815E515A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13385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فجمع بين بيان العقيدة ووصف التحول الأخلاقي الذي أحدثته الرسالة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621E1C-53E5-4150-8F42-B5CFC21B9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89585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وفرت الهجرة حماية مؤقتة للمستضعفين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FC907E-B330-416E-AE67-5C8A02BF6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530542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تساعد هذه النقطة على فهم الهجرة إلى الحبشة وربط الحدث بأسبابه ونتائجه.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EF552D-09C6-4D99-A936-C422A4A8E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238875"/>
            <a:ext cx="1190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5 / 12</a:t>
            </a:r>
          </a:p>
        </p:txBody>
      </p:sp>
    </p:spTree>
    <p:extLst>
      <p:ext uri="{BB962C8B-B14F-4D97-AF65-F5344CB8AC3E}">
        <p14:creationId xmlns:p14="http://schemas.microsoft.com/office/powerpoint/2010/main" val="171856763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7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F2D3D5-A1BC-40AB-BF20-B84918BFDE0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7175736da84dc3"/>
          <a:srcRect xmlns:a="http://schemas.openxmlformats.org/drawingml/2006/main" l="42578" t="0" r="425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09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D9BEB7-4164-4FD7-A97D-3A928CFB8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95300"/>
            <a:ext cx="904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عام الحزن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BB193C-F736-4B86-85EE-E587C4894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38112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توفيت خديجة رضي الله عنها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728D3D-DEBA-4E53-A7DB-4B3CE0619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79070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جمع العام بين فقد السند الأسري والحماية القبلية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7FF72D-6224-4589-BA1B-1B8C669F5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55270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توفي أبو طالب وفقد النبي الحماية القبلية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C2A17E-5F9F-4AD1-BF40-FE70E6EE9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96227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ومع ذلك واصل النبي صلى الله عليه وسلم تبليغ الرسالة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5D588C-C665-49AE-8267-B6BF7F364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72427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اشتد أذى قريش بعد وفاتهما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DE15B8-18D0-41E5-9116-B33ACA2F3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13385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ومع شدة المصاب لم تتوقف الدعوة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B8EF96-A54E-43FD-8F6E-4C79175BB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89585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واصل الرسول الدعوة رغم الألم والعزلة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21FC7C-5FFA-41D3-B256-0E277E34D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530542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مما يبرز أن الرسالة تتجاوز الأشخاص مع الاعتراف بأثر الدعم الإنساني في مسيرتها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D1D227-21A0-4E96-8915-5CB92C83E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238875"/>
            <a:ext cx="1190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6 / 12</a:t>
            </a:r>
          </a:p>
        </p:txBody>
      </p:sp>
    </p:spTree>
    <p:extLst>
      <p:ext uri="{BB962C8B-B14F-4D97-AF65-F5344CB8AC3E}">
        <p14:creationId xmlns:p14="http://schemas.microsoft.com/office/powerpoint/2010/main" val="82959238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7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F677DF-857E-4BF8-97FD-B597D9DBF51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1ee444ccd841a2"/>
          <a:srcRect xmlns:a="http://schemas.openxmlformats.org/drawingml/2006/main" l="42578" t="0" r="425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09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447EC9-66C1-450E-BF32-9EFE5FDD2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95300"/>
            <a:ext cx="904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الخروج إلى الطائف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D62A1D-AE04-4A5E-91A6-1CD9B522D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38112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طلب النصرة من ثقيف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846337-9675-4CDA-BAFF-A2DC8DCB1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79070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يكشف موقف الطائف عن صبر الداعية ورحمته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9E6468-F910-4F95-A83B-6CC0782BC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55270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قوبلت الدعوة بالرفض والإيذاء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A05831-B5DB-400E-A9AF-6376CD90D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96227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وعن استمرار البحث عن مجال آمن يصل فيه الحق إلى الناس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6B7903-A183-429F-9EE9-868D7B515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72427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أظهر الدعاء صبره ورحمته بقومه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2BC740-7BD9-4888-A19F-EF78F8746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13385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ورغم شدة الإيذاء لم يطلب النبي هلاك القوم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6506DD-2214-4F92-AC0E-BD394340C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89585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جدد الموقف الثقة بنصر الله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E88BA2-BFC1-47DA-B483-2959E1B85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530542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بل بقي يرجو هدايتهم وهداية من يأتي بعدهم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EF9395-1DD0-46BF-B84D-9A9729958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238875"/>
            <a:ext cx="1190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7 / 12</a:t>
            </a:r>
          </a:p>
        </p:txBody>
      </p:sp>
    </p:spTree>
    <p:extLst>
      <p:ext uri="{BB962C8B-B14F-4D97-AF65-F5344CB8AC3E}">
        <p14:creationId xmlns:p14="http://schemas.microsoft.com/office/powerpoint/2010/main" val="27996507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7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0D85D8-5AEB-4FE0-8443-EC8CB5806E8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6416e37636423a"/>
          <a:srcRect xmlns:a="http://schemas.openxmlformats.org/drawingml/2006/main" l="42578" t="0" r="425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09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7AD12E-50EC-44D3-BF9A-9763C12CE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95300"/>
            <a:ext cx="904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الإسراء والمعراج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EA727A-0D29-4229-96D1-12DD2F70D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38112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أسرى الله بنبيه من المسجد الحرام إلى المسجد الأقصى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A87451-D7EE-43F3-9E80-A94EA667E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79070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جاءت المعجزة تثبيتًا للنبي صلى الله عليه وسلم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790B60-2AD7-4AE3-BEF6-049C46A9D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55270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عرج به إلى السماوات العلا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A09DB0-5589-441D-9270-9F01955DB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96227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وربطت بين الصلاة والمسجد الأقصى ووحدة الرسالات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467850-1F90-4FB0-B895-84A808ABD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72427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فرضت الصلوات الخمس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02D4C7-EF88-4112-8FFA-3257E75DE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13385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كما أبرزت الرحلة منزلة الصلاة بوصفها صلة يومية بالله ومصدرًا لتثبيت المؤمن في أوقات الشدة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A073EA-217F-4480-9982-3DBE2197B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89585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ثبتت المعجزة مكانة المسجد الأقصى ووحدة الرسالات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146679-488B-4AC8-85AF-B7BF6B129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530542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تساعد هذه النقطة على فهم الإسراء والمعراج وربط الحدث بأسبابه ونتائجه.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52A40C-21BA-4454-B788-A407126D8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238875"/>
            <a:ext cx="1190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8 / 12</a:t>
            </a:r>
          </a:p>
        </p:txBody>
      </p:sp>
    </p:spTree>
    <p:extLst>
      <p:ext uri="{BB962C8B-B14F-4D97-AF65-F5344CB8AC3E}">
        <p14:creationId xmlns:p14="http://schemas.microsoft.com/office/powerpoint/2010/main" val="22439407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7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7F2D79-9E88-4411-953D-426EE5D0D52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932593f6304357"/>
          <a:srcRect xmlns:a="http://schemas.openxmlformats.org/drawingml/2006/main" l="42578" t="0" r="425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09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031503-1E99-4FE7-BF44-C0C1B5CC1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95300"/>
            <a:ext cx="904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عرض الدعوة على القبائل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A51B1B-4127-46C0-AA25-EB549F2AA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38112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استثمر مواسم الحج في تبليغ الرسالة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D78A87-FA5B-46F0-8C1E-477226011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79070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بحث النبي عن نصرة تحمي حرية البلاغ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66DAAE-6323-489C-A172-9BFE7D58B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55270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طلب الحماية التي تتيح البلاغ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755BCD-CFEF-45D1-AB41-619D73EA7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96227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من غير أن يجعل الرسالة ثمنًا لمصلحة سياسية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AF71FB-C413-48C4-909E-29566D052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72427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رفض ربط الدعوة بمكاسب سياسية مؤجلة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AD07AC-331F-4B43-97D1-67E65BB9E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13385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وكان يوضح مضمون الدعوة قبل طلب النصرة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6AA4F0-FC38-4CAD-B19C-81DDBBB0B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89585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مهّد اللقاء بأهل يثرب لانتقال الدعوة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61FF42-106A-4BF8-A708-B9A4CF5FF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530542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حتى تقوم الحماية على فهم والتزام لا على مصلحة عابرة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23A761-0F85-433E-8192-F28F7B797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238875"/>
            <a:ext cx="1190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9 / 12</a:t>
            </a:r>
          </a:p>
        </p:txBody>
      </p:sp>
    </p:spTree>
    <p:extLst>
      <p:ext uri="{BB962C8B-B14F-4D97-AF65-F5344CB8AC3E}">
        <p14:creationId xmlns:p14="http://schemas.microsoft.com/office/powerpoint/2010/main" val="183267708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BF7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376DA6-E18F-4F55-90E2-47721830556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569547d7ac4967"/>
          <a:srcRect xmlns:a="http://schemas.openxmlformats.org/drawingml/2006/main" l="42578" t="0" r="425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09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B1D67C-7BA9-476A-AD8F-0C932E49D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95300"/>
            <a:ext cx="904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بيعتا العقبة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CFF698-7195-42FC-A5BB-E422539E6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38112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أكدت البيعة الأولى الالتزام بأصول الإسلام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A66B0E-278C-4412-95AD-CBEC0EE56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79070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نقلت البيعتان أهل يثرب من الإيمان الفردي إلى التزام جماعي بحماية الدعوة وإقامة المجتمع الجديد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C5A942-F1C3-43D2-A47D-9F1DD6BE5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55270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أرسل مصعب بن عمير لتعليم أهل المدينة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1A1F25-E427-4121-AF0C-A10270320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96227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ومهد إرسال مصعب بن عمير للبيعة الثانية بتعليم الناس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C3AE24-122C-49E5-B18D-52FE239DF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72427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تضمنت البيعة الثانية النصرة والحماية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5C1AB3-A6E8-461D-8D52-CF6675FDF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13385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فسبق البناء العلمي الانتقال السياسي إلى المدينة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753A21-7B6B-47B3-81F5-D6D1B091B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89585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أصبحت المدينة موطنًا آمنًا للجماعة المسلمة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B46623-9BD1-4553-936E-E25A84638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530542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تساعد هذه النقطة على فهم بيعتا العقبة وربط الحدث بأسبابه ونتائجه.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464FF8-E713-4E78-8ACB-6C9F49F06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238875"/>
            <a:ext cx="1190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10 / 12</a:t>
            </a:r>
          </a:p>
        </p:txBody>
      </p:sp>
    </p:spTree>
    <p:extLst>
      <p:ext uri="{BB962C8B-B14F-4D97-AF65-F5344CB8AC3E}">
        <p14:creationId xmlns:p14="http://schemas.microsoft.com/office/powerpoint/2010/main" val="161112448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BF7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A4B81D-F9D1-450D-B17F-1AE90763127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d252b870b741f2"/>
          <a:srcRect xmlns:a="http://schemas.openxmlformats.org/drawingml/2006/main" l="42578" t="0" r="425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09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719785-1590-4245-B671-D36B85BBC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95300"/>
            <a:ext cx="904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الهجرة النبوية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C67489-1729-4B91-A82F-E81477982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38112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خرج المسلمون تباعًا بإذن النبي صلى الله عليه وسلم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968950-2292-4C36-ACC8-C4B389084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79070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جمعت الهجرة بين الثقة بالله والتخطيط الدقيق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DF62F7-5330-4697-9094-2D25509B5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55270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اتخذ الرسول أسباب التخفي والتخطيط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AA8D85-E20F-4222-9562-E2D199F80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96227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وأطلقت مرحلة بناء الدولة في المدينة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A3357D-34EA-452E-980B-CD28295FB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72427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رافقه أبو بكر رضي الله عنه في الرحلة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2F994F-6545-47A5-80AC-547B52DD5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13385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فقد اختير الرفيق والدليل والطريق وموضع الاختفاء بعناية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A0D465-C785-4EDB-9833-2E653734E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89585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وصل إلى المدينة وبدأت مرحلة بناء المجتمع والدولة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ED65B5-546E-4459-AD2F-00A4EF65E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530542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مما يرد على الفهم الذي يجعل التوكل تركًا للأسباب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915AB3-055C-4B6C-A665-F596CF886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238875"/>
            <a:ext cx="1190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11 / 12</a:t>
            </a:r>
          </a:p>
        </p:txBody>
      </p:sp>
    </p:spTree>
    <p:extLst>
      <p:ext uri="{BB962C8B-B14F-4D97-AF65-F5344CB8AC3E}">
        <p14:creationId xmlns:p14="http://schemas.microsoft.com/office/powerpoint/2010/main" val="187985816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BF7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928B30-3EF2-4B43-B6D8-2E6B3F8070E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7ae631e72f4ad6"/>
          <a:srcRect xmlns:a="http://schemas.openxmlformats.org/drawingml/2006/main" l="42578" t="0" r="425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09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388C6C-DF96-45DE-B3D4-E837738F8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95300"/>
            <a:ext cx="904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خلاصة وأسئلة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818CB8-BF64-4FD9-8975-A0C38C528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38112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ما الفرق بين الصبر والاستسلام للظلم؟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F53340-CE42-45A5-95FD-A520E1127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79070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تساعد هذه الأسئلة على تثبيت الفهم وربط الحدث بأسبابه ونتائجه وما يستفاد منه تربويًا وفقهيًا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24B1C4-CE3E-47B9-82EE-2FB5B17CF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55270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لماذا اختيرت الحبشة للهجرة الأولى؟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CD2ED0-B1D4-46DA-A547-94AA301CA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96227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والغرض من المناقشة أن ينتقل الطالب من حفظ التسلسل الزمني إلى تفسير الحدث وتقويم الرواية واستنباط الدلالة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0C5B3E-8838-4541-B230-8EDFC9FBF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72427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ما أثر بيعة العقبة الثانية؟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4E44DC-F11B-402E-B7BD-C42B50836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13385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تساعد هذه النقطة على فهم خلاصة وأسئلة وربط الحدث بأسبابه ونتائجه.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7D0DBB-C96B-46F6-AC5F-DA1D20798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89585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اذكر ثلاثة أسباب اتخذها الرسول في الهجرة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4BF057-A12E-4784-970E-C9E897152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530542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تساعد هذه النقطة على فهم خلاصة وأسئلة وربط الحدث بأسبابه ونتائجه.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AB1A6A-97A2-4DF5-93A3-1E4FFF4BC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238875"/>
            <a:ext cx="1190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12 / 12</a:t>
            </a:r>
          </a:p>
        </p:txBody>
      </p:sp>
    </p:spTree>
    <p:extLst>
      <p:ext uri="{BB962C8B-B14F-4D97-AF65-F5344CB8AC3E}">
        <p14:creationId xmlns:p14="http://schemas.microsoft.com/office/powerpoint/2010/main" val="89362260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2026-10-19T14:12:32.0050000Z</dcterms:created>
  <dcterms:modified xsi:type="dcterms:W3CDTF">2026-10-19T14:12:32.0050000Z</dcterms:modified>
</coreProperties>
</file>