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المصدر</a:t>
            </a:r>
            <a:r>
              <a:rPr dirty="0"/>
              <a:t>: </a:t>
            </a:r>
            <a:r>
              <a:rPr dirty="0" err="1"/>
              <a:t>مريم</a:t>
            </a:r>
            <a:r>
              <a:rPr dirty="0"/>
              <a:t> </a:t>
            </a:r>
            <a:r>
              <a:rPr dirty="0" err="1"/>
              <a:t>العبادي</a:t>
            </a:r>
            <a:r>
              <a:rPr dirty="0"/>
              <a:t>، </a:t>
            </a:r>
            <a:r>
              <a:rPr dirty="0" err="1"/>
              <a:t>محاضرات</a:t>
            </a:r>
            <a:r>
              <a:rPr dirty="0"/>
              <a:t> </a:t>
            </a:r>
            <a:r>
              <a:rPr dirty="0" err="1"/>
              <a:t>في</a:t>
            </a:r>
            <a:r>
              <a:rPr dirty="0"/>
              <a:t> </a:t>
            </a:r>
            <a:r>
              <a:rPr dirty="0" err="1"/>
              <a:t>فقه</a:t>
            </a:r>
            <a:r>
              <a:rPr dirty="0"/>
              <a:t> </a:t>
            </a:r>
            <a:r>
              <a:rPr dirty="0" err="1"/>
              <a:t>السيرة</a:t>
            </a:r>
            <a:r>
              <a:rPr dirty="0"/>
              <a:t> </a:t>
            </a:r>
            <a:r>
              <a:rPr dirty="0" err="1"/>
              <a:t>النبوية</a:t>
            </a:r>
            <a:r>
              <a:rPr dirty="0"/>
              <a:t>، </a:t>
            </a:r>
            <a:r>
              <a:rPr dirty="0" err="1"/>
              <a:t>السنة</a:t>
            </a:r>
            <a:r>
              <a:rPr dirty="0"/>
              <a:t> </a:t>
            </a:r>
            <a:r>
              <a:t>الدراسية</a:t>
            </a:r>
            <a:endParaRPr dirty="0"/>
          </a:p>
          <a:p>
            <a:r>
              <a:rPr dirty="0" err="1"/>
              <a:t>صورة</a:t>
            </a:r>
            <a:r>
              <a:rPr dirty="0"/>
              <a:t> </a:t>
            </a:r>
            <a:r>
              <a:rPr dirty="0" err="1"/>
              <a:t>الغلاف</a:t>
            </a:r>
            <a:r>
              <a:rPr dirty="0"/>
              <a:t> </a:t>
            </a:r>
            <a:r>
              <a:rPr dirty="0" err="1"/>
              <a:t>توضيحية</a:t>
            </a:r>
            <a:r>
              <a:rPr dirty="0"/>
              <a:t> </a:t>
            </a:r>
            <a:r>
              <a:rPr dirty="0" err="1"/>
              <a:t>مولدة</a:t>
            </a:r>
            <a:r>
              <a:rPr dirty="0"/>
              <a:t> </a:t>
            </a:r>
            <a:r>
              <a:rPr dirty="0" err="1"/>
              <a:t>بالذكاء</a:t>
            </a:r>
            <a:r>
              <a:rPr dirty="0"/>
              <a:t> </a:t>
            </a:r>
            <a:r>
              <a:rPr dirty="0" err="1"/>
              <a:t>الاصطناعي</a:t>
            </a:r>
            <a:r>
              <a:rPr dirty="0"/>
              <a:t>، </a:t>
            </a:r>
            <a:r>
              <a:rPr dirty="0" err="1"/>
              <a:t>وليست</a:t>
            </a:r>
            <a:r>
              <a:rPr dirty="0"/>
              <a:t> </a:t>
            </a:r>
            <a:r>
              <a:rPr dirty="0" err="1"/>
              <a:t>توثيقًا</a:t>
            </a:r>
            <a:r>
              <a:rPr dirty="0"/>
              <a:t> </a:t>
            </a:r>
            <a:r>
              <a:rPr dirty="0" err="1"/>
              <a:t>لمكان</a:t>
            </a:r>
            <a:r>
              <a:rPr dirty="0"/>
              <a:t> </a:t>
            </a:r>
            <a:r>
              <a:rPr dirty="0" err="1"/>
              <a:t>أو</a:t>
            </a:r>
            <a:r>
              <a:rPr dirty="0"/>
              <a:t> </a:t>
            </a:r>
            <a:r>
              <a:rPr dirty="0" err="1"/>
              <a:t>حدث</a:t>
            </a:r>
            <a:r>
              <a:rPr dirty="0"/>
              <a:t> </a:t>
            </a:r>
            <a:r>
              <a:rPr dirty="0" err="1"/>
              <a:t>تاريخي</a:t>
            </a:r>
            <a:r>
              <a:rPr dirty="0"/>
              <a:t> </a:t>
            </a:r>
            <a:r>
              <a:rPr dirty="0" err="1"/>
              <a:t>بعينه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المصدر: مريم العبادي، محاضرات في فقه السيرة النبوية، السنة الدراسية 2025-2026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المصدر: مريم العبادي، محاضرات في فقه السيرة النبوية، السنة الدراسية 2025-2026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المصدر: مريم العبادي، محاضرات في فقه السيرة النبوية، السنة الدراسية 2025-2026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المصدر: مريم العبادي، محاضرات في فقه السيرة النبوية، السنة الدراسية 2025-2026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المصدر: مريم العبادي، محاضرات في فقه السيرة النبوية، السنة الدراسية 2025-2026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المصدر: مريم العبادي، محاضرات في فقه السيرة النبوية، السنة الدراسية 2025-2026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المصدر: مريم العبادي، محاضرات في فقه السيرة النبوية، السنة الدراسية 2025-2026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المصدر: مريم العبادي، محاضرات في فقه السيرة النبوية، السنة الدراسية 2025-2026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المصدر: مريم العبادي، محاضرات في فقه السيرة النبوية، السنة الدراسية 2025-2026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المصدر: مريم العبادي، محاضرات في فقه السيرة النبوية، السنة الدراسية 2025-2026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المصدر: مريم العبادي، محاضرات في فقه السيرة النبوية، السنة الدراسية 2025-2026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51BF3DF8-8AA9-44A1-AE72-BBA9420FC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BF10C980-5FF2-48B1-8C15-73ABB3AE9A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E7E93973-27C4-435C-AD7F-AA7E387A6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8E7E2331-DE7C-43E2-8C42-A3EC5591E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7DC0ADD7-647C-48D7-9503-E5789BFB4A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89D599BA-A756-4373-93EF-FE1AC15E6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AA5E405D-E34F-4E6B-83E5-4461E5A74F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CDFCEA6B-5414-45C0-A4EA-B361514DB52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C1FF16FF-2FE0-41A4-9F0B-581DCA5F4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5EB8A9DB-ED99-4109-81EA-72CCFD6690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8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08FE3DF3-AE7B-4A34-B5B5-EC95A42335E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67EF21A-99D1-457F-B163-0642BFDB3215}"/>
              </a:ext>
            </a:extLst>
          </p:cNvPr>
          <p:cNvSpPr>
            <a:spLocks noGrp="1"/>
          </p:cNvSpPr>
          <p:nvPr/>
        </p:nvSpPr>
        <p:spPr>
          <a:xfrm>
            <a:off x="6667500" y="876300"/>
            <a:ext cx="42862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rmAutofit/>
          </a:bodyPr>
          <a:lstStyle>
            <a:defPPr algn="r" rtl="1">
              <a:defRPr sz="1950" b="1">
                <a:solidFill>
                  <a:srgbClr val="344A67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950" b="1">
                <a:solidFill>
                  <a:srgbClr val="344A67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950" b="1">
                <a:solidFill>
                  <a:srgbClr val="344A67"/>
                </a:solidFill>
                <a:latin typeface="Tahoma"/>
                <a:ea typeface="Tahoma"/>
                <a:cs typeface="Tahoma"/>
              </a:rPr>
              <a:t>العرض 5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35C7152-AF78-472E-A701-378DF1D91219}"/>
              </a:ext>
            </a:extLst>
          </p:cNvPr>
          <p:cNvSpPr>
            <a:spLocks noGrp="1"/>
          </p:cNvSpPr>
          <p:nvPr/>
        </p:nvSpPr>
        <p:spPr>
          <a:xfrm>
            <a:off x="6191250" y="1638300"/>
            <a:ext cx="4762500" cy="1619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rmAutofit/>
          </a:bodyPr>
          <a:lstStyle>
            <a:defPPr algn="r" rtl="1">
              <a:defRPr sz="4500" b="1">
                <a:solidFill>
                  <a:srgbClr val="10253F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4500" b="1">
                <a:solidFill>
                  <a:srgbClr val="10253F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4500" b="1">
                <a:solidFill>
                  <a:srgbClr val="10253F"/>
                </a:solidFill>
                <a:latin typeface="Tahoma"/>
                <a:ea typeface="Tahoma"/>
                <a:cs typeface="Tahoma"/>
              </a:rPr>
              <a:t>أحد والخندق وبني قريظة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A71757-D383-4335-B891-948CC326F9A3}"/>
              </a:ext>
            </a:extLst>
          </p:cNvPr>
          <p:cNvSpPr>
            <a:spLocks noGrp="1"/>
          </p:cNvSpPr>
          <p:nvPr/>
        </p:nvSpPr>
        <p:spPr>
          <a:xfrm>
            <a:off x="6477000" y="3476625"/>
            <a:ext cx="44767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rmAutofit/>
          </a:bodyPr>
          <a:lstStyle>
            <a:defPPr algn="r" rtl="1">
              <a:defRPr sz="2325">
                <a:solidFill>
                  <a:srgbClr val="5B4632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2325">
                <a:solidFill>
                  <a:srgbClr val="5B4632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2325">
                <a:solidFill>
                  <a:srgbClr val="5B4632"/>
                </a:solidFill>
                <a:latin typeface="Tahoma"/>
                <a:ea typeface="Tahoma"/>
                <a:cs typeface="Tahoma"/>
              </a:rPr>
              <a:t>القيادة في الأزمات وآثار الالتزام بالعهد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C44A7B-3346-4B96-AD17-90B3702BAAE6}"/>
              </a:ext>
            </a:extLst>
          </p:cNvPr>
          <p:cNvSpPr>
            <a:spLocks noGrp="1"/>
          </p:cNvSpPr>
          <p:nvPr/>
        </p:nvSpPr>
        <p:spPr>
          <a:xfrm>
            <a:off x="6953250" y="5143500"/>
            <a:ext cx="400050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rmAutofit/>
          </a:bodyPr>
          <a:lstStyle>
            <a:defPPr algn="r" rtl="1">
              <a:defRPr sz="1725">
                <a:solidFill>
                  <a:srgbClr val="263B50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>
                <a:solidFill>
                  <a:srgbClr val="263B50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dirty="0">
                <a:solidFill>
                  <a:schemeClr val="accent3">
                    <a:lumMod val="50000"/>
                  </a:schemeClr>
                </a:solidFill>
                <a:highlight>
                  <a:srgbClr val="C0C0C0"/>
                </a:highlight>
                <a:latin typeface="Tahoma"/>
                <a:ea typeface="Tahoma"/>
                <a:cs typeface="Tahoma"/>
              </a:rPr>
              <a:t>إعداد الأستاذة مريم العبادي</a:t>
            </a:r>
          </a:p>
        </p:txBody>
      </p:sp>
    </p:spTree>
    <p:extLst>
      <p:ext uri="{BB962C8B-B14F-4D97-AF65-F5344CB8AC3E}">
        <p14:creationId xmlns:p14="http://schemas.microsoft.com/office/powerpoint/2010/main" val="444900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7806FEF9-2774-4CA4-87E1-034934EDF05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578" r="42578"/>
          <a:stretch>
            <a:fillRect/>
          </a:stretch>
        </p:blipFill>
        <p:spPr>
          <a:xfrm>
            <a:off x="0" y="0"/>
            <a:ext cx="180975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7C4D0FE-30E0-4437-B3D2-B9342E444F87}"/>
              </a:ext>
            </a:extLst>
          </p:cNvPr>
          <p:cNvSpPr>
            <a:spLocks noGrp="1"/>
          </p:cNvSpPr>
          <p:nvPr/>
        </p:nvSpPr>
        <p:spPr>
          <a:xfrm>
            <a:off x="2286000" y="495300"/>
            <a:ext cx="90487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rmAutofit/>
          </a:bodyPr>
          <a:lstStyle>
            <a:defPPr algn="r" rtl="1">
              <a:defRPr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rPr>
              <a:t>سياق غزوة أحد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B6F30B4-9E00-4859-AAD4-FEBDDF609E95}"/>
              </a:ext>
            </a:extLst>
          </p:cNvPr>
          <p:cNvSpPr>
            <a:spLocks noGrp="1"/>
          </p:cNvSpPr>
          <p:nvPr/>
        </p:nvSpPr>
        <p:spPr>
          <a:xfrm>
            <a:off x="2714625" y="138112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سعت قريش إلى الثأر لهزيمتها في بدر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7A8D6B7-7FDE-409B-963D-5988B67BF6C0}"/>
              </a:ext>
            </a:extLst>
          </p:cNvPr>
          <p:cNvSpPr>
            <a:spLocks noGrp="1"/>
          </p:cNvSpPr>
          <p:nvPr/>
        </p:nvSpPr>
        <p:spPr>
          <a:xfrm>
            <a:off x="2714625" y="179070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جاءت أحد ردًا من قريش على بدر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10DBD4D-EEA7-4656-BE79-DA52E6EB45F2}"/>
              </a:ext>
            </a:extLst>
          </p:cNvPr>
          <p:cNvSpPr>
            <a:spLocks noGrp="1"/>
          </p:cNvSpPr>
          <p:nvPr/>
        </p:nvSpPr>
        <p:spPr>
          <a:xfrm>
            <a:off x="2714625" y="255270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استشار النبي صلى الله عليه وسلم أصحابه في خطة الدفاع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FE411B5-4DA1-469A-8311-30A608AAA702}"/>
              </a:ext>
            </a:extLst>
          </p:cNvPr>
          <p:cNvSpPr>
            <a:spLocks noGrp="1"/>
          </p:cNvSpPr>
          <p:nvPr/>
        </p:nvSpPr>
        <p:spPr>
          <a:xfrm>
            <a:off x="2714625" y="296227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وسبقتها مشورة كشفت أهمية مشاركة الجماعة في القرار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F08EAEB-BD91-406F-8FEC-DAB56130650F}"/>
              </a:ext>
            </a:extLst>
          </p:cNvPr>
          <p:cNvSpPr>
            <a:spLocks noGrp="1"/>
          </p:cNvSpPr>
          <p:nvPr/>
        </p:nvSpPr>
        <p:spPr>
          <a:xfrm>
            <a:off x="2714625" y="372427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اختار المسلمون الخروج لملاقاة الجيش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24CEEE3-5CAB-4A36-8961-2CDFC291F6CA}"/>
              </a:ext>
            </a:extLst>
          </p:cNvPr>
          <p:cNvSpPr>
            <a:spLocks noGrp="1"/>
          </p:cNvSpPr>
          <p:nvPr/>
        </p:nvSpPr>
        <p:spPr>
          <a:xfrm>
            <a:off x="2714625" y="413385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وأظهر انسحاب المنافقين أثر الخلاف الداخلي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0211107-BDC3-404C-B844-2ECFF7A64703}"/>
              </a:ext>
            </a:extLst>
          </p:cNvPr>
          <p:cNvSpPr>
            <a:spLocks noGrp="1"/>
          </p:cNvSpPr>
          <p:nvPr/>
        </p:nvSpPr>
        <p:spPr>
          <a:xfrm>
            <a:off x="2714625" y="489585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انسحب المنافقون قبل بدء القتال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39525A0-C1F6-4BDC-AC7B-D704A2732A09}"/>
              </a:ext>
            </a:extLst>
          </p:cNvPr>
          <p:cNvSpPr>
            <a:spLocks noGrp="1"/>
          </p:cNvSpPr>
          <p:nvPr/>
        </p:nvSpPr>
        <p:spPr>
          <a:xfrm>
            <a:off x="2714625" y="530542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لكنه لم يمنع بقية الجيش من مواصلة الدفاع وفق الخطة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0ADCB9C-57A9-4225-B11D-E9E9FC056027}"/>
              </a:ext>
            </a:extLst>
          </p:cNvPr>
          <p:cNvSpPr>
            <a:spLocks noGrp="1"/>
          </p:cNvSpPr>
          <p:nvPr/>
        </p:nvSpPr>
        <p:spPr>
          <a:xfrm>
            <a:off x="9906000" y="6238875"/>
            <a:ext cx="11906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rmAutofit/>
          </a:bodyPr>
          <a:lstStyle>
            <a:def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pPr>
            <a:r>
              <a:rPr sz="1350">
                <a:solidFill>
                  <a:srgbClr val="7A6B57"/>
                </a:solidFill>
                <a:latin typeface="Tahoma"/>
                <a:ea typeface="Tahoma"/>
                <a:cs typeface="Tahoma"/>
              </a:rPr>
              <a:t>2 / 12</a:t>
            </a:r>
          </a:p>
        </p:txBody>
      </p:sp>
    </p:spTree>
    <p:extLst>
      <p:ext uri="{BB962C8B-B14F-4D97-AF65-F5344CB8AC3E}">
        <p14:creationId xmlns:p14="http://schemas.microsoft.com/office/powerpoint/2010/main" val="17559196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BB90395C-2247-42E2-B769-7D37CB8CCB8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578" r="42578"/>
          <a:stretch>
            <a:fillRect/>
          </a:stretch>
        </p:blipFill>
        <p:spPr>
          <a:xfrm>
            <a:off x="0" y="0"/>
            <a:ext cx="180975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2370586-8909-479A-ABE5-53969DA395D4}"/>
              </a:ext>
            </a:extLst>
          </p:cNvPr>
          <p:cNvSpPr>
            <a:spLocks noGrp="1"/>
          </p:cNvSpPr>
          <p:nvPr/>
        </p:nvSpPr>
        <p:spPr>
          <a:xfrm>
            <a:off x="2286000" y="495300"/>
            <a:ext cx="90487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rmAutofit/>
          </a:bodyPr>
          <a:lstStyle>
            <a:defPPr algn="r" rtl="1">
              <a:defRPr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rPr>
              <a:t>خطة المعركة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721F358-2C55-4DE4-A847-68690E16B431}"/>
              </a:ext>
            </a:extLst>
          </p:cNvPr>
          <p:cNvSpPr>
            <a:spLocks noGrp="1"/>
          </p:cNvSpPr>
          <p:nvPr/>
        </p:nvSpPr>
        <p:spPr>
          <a:xfrm>
            <a:off x="2714625" y="138112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جعل جبل أحد خلف الجيش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CBBAE13-0AE7-44C6-A441-A4E5F8CAEA17}"/>
              </a:ext>
            </a:extLst>
          </p:cNvPr>
          <p:cNvSpPr>
            <a:spLocks noGrp="1"/>
          </p:cNvSpPr>
          <p:nvPr/>
        </p:nvSpPr>
        <p:spPr>
          <a:xfrm>
            <a:off x="2714625" y="179070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استفادت الخطة من طبيعة المكان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58EB1B2-FDCF-40EE-9E65-ED5320EC9F24}"/>
              </a:ext>
            </a:extLst>
          </p:cNvPr>
          <p:cNvSpPr>
            <a:spLocks noGrp="1"/>
          </p:cNvSpPr>
          <p:nvPr/>
        </p:nvSpPr>
        <p:spPr>
          <a:xfrm>
            <a:off x="2714625" y="255270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وضع الرماة لحماية ظهر المسلمين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DAE1FF-A5F4-4D6E-8435-D9C68F651BBC}"/>
              </a:ext>
            </a:extLst>
          </p:cNvPr>
          <p:cNvSpPr>
            <a:spLocks noGrp="1"/>
          </p:cNvSpPr>
          <p:nvPr/>
        </p:nvSpPr>
        <p:spPr>
          <a:xfrm>
            <a:off x="2714625" y="296227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وجعلت ثبات الرماة عنصرًا أساسيًا لحماية الجيش من الالتفاف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C03F63-EE8E-4FD8-8E4E-ACB4A6F796CA}"/>
              </a:ext>
            </a:extLst>
          </p:cNvPr>
          <p:cNvSpPr>
            <a:spLocks noGrp="1"/>
          </p:cNvSpPr>
          <p:nvPr/>
        </p:nvSpPr>
        <p:spPr>
          <a:xfrm>
            <a:off x="2714625" y="372427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أمرهم بالثبات في مواقعهم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59A324C-9E2D-4572-AF61-FBA9BC5E6AC1}"/>
              </a:ext>
            </a:extLst>
          </p:cNvPr>
          <p:cNvSpPr>
            <a:spLocks noGrp="1"/>
          </p:cNvSpPr>
          <p:nvPr/>
        </p:nvSpPr>
        <p:spPr>
          <a:xfrm>
            <a:off x="2714625" y="413385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وكان موقع الرماة يمنع فرسان قريش من الوصول إلى الخلف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073E467-11DB-477D-9DA5-783E2F4946F4}"/>
              </a:ext>
            </a:extLst>
          </p:cNvPr>
          <p:cNvSpPr>
            <a:spLocks noGrp="1"/>
          </p:cNvSpPr>
          <p:nvPr/>
        </p:nvSpPr>
        <p:spPr>
          <a:xfrm>
            <a:off x="2714625" y="489585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بدأت المعركة بتقدم واضح للمسلمين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BFBC924-43A3-4E44-AD4A-40ABA91B2106}"/>
              </a:ext>
            </a:extLst>
          </p:cNvPr>
          <p:cNvSpPr>
            <a:spLocks noGrp="1"/>
          </p:cNvSpPr>
          <p:nvPr/>
        </p:nvSpPr>
        <p:spPr>
          <a:xfrm>
            <a:off x="2714625" y="530542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لذلك ارتبط نجاح الخطة بطاعتهم واستمرارهم في المكان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61C2059-B00C-4879-903A-151EF2764390}"/>
              </a:ext>
            </a:extLst>
          </p:cNvPr>
          <p:cNvSpPr>
            <a:spLocks noGrp="1"/>
          </p:cNvSpPr>
          <p:nvPr/>
        </p:nvSpPr>
        <p:spPr>
          <a:xfrm>
            <a:off x="9906000" y="6238875"/>
            <a:ext cx="11906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rmAutofit/>
          </a:bodyPr>
          <a:lstStyle>
            <a:def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pPr>
            <a:r>
              <a:rPr sz="1350">
                <a:solidFill>
                  <a:srgbClr val="7A6B57"/>
                </a:solidFill>
                <a:latin typeface="Tahoma"/>
                <a:ea typeface="Tahoma"/>
                <a:cs typeface="Tahoma"/>
              </a:rPr>
              <a:t>3 / 12</a:t>
            </a:r>
          </a:p>
        </p:txBody>
      </p:sp>
    </p:spTree>
    <p:extLst>
      <p:ext uri="{BB962C8B-B14F-4D97-AF65-F5344CB8AC3E}">
        <p14:creationId xmlns:p14="http://schemas.microsoft.com/office/powerpoint/2010/main" val="8545091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6B46AC64-6990-4226-976E-D20BFD9FC4C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578" r="42578"/>
          <a:stretch>
            <a:fillRect/>
          </a:stretch>
        </p:blipFill>
        <p:spPr>
          <a:xfrm>
            <a:off x="0" y="0"/>
            <a:ext cx="180975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2336DDC-BF68-45AB-91A3-3B30C0651B7A}"/>
              </a:ext>
            </a:extLst>
          </p:cNvPr>
          <p:cNvSpPr>
            <a:spLocks noGrp="1"/>
          </p:cNvSpPr>
          <p:nvPr/>
        </p:nvSpPr>
        <p:spPr>
          <a:xfrm>
            <a:off x="2286000" y="495300"/>
            <a:ext cx="90487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rmAutofit/>
          </a:bodyPr>
          <a:lstStyle>
            <a:defPPr algn="r" rtl="1">
              <a:defRPr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rPr>
              <a:t>تحول مسار أحد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839B8F6-5BC1-4239-861C-10F67BB33CBE}"/>
              </a:ext>
            </a:extLst>
          </p:cNvPr>
          <p:cNvSpPr>
            <a:spLocks noGrp="1"/>
          </p:cNvSpPr>
          <p:nvPr/>
        </p:nvSpPr>
        <p:spPr>
          <a:xfrm>
            <a:off x="2714625" y="138112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ترك بعض الرماة مواقعهم طلبًا للغنيمة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FA4265B-287F-49CD-8B8E-1841249861FD}"/>
              </a:ext>
            </a:extLst>
          </p:cNvPr>
          <p:cNvSpPr>
            <a:spLocks noGrp="1"/>
          </p:cNvSpPr>
          <p:nvPr/>
        </p:nvSpPr>
        <p:spPr>
          <a:xfrm>
            <a:off x="2714625" y="179070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أدى ترك الموقع إلى فتح ثغرة حاسمة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C6C5EFF-4ADA-4F9E-91D2-F9584508A98F}"/>
              </a:ext>
            </a:extLst>
          </p:cNvPr>
          <p:cNvSpPr>
            <a:spLocks noGrp="1"/>
          </p:cNvSpPr>
          <p:nvPr/>
        </p:nvSpPr>
        <p:spPr>
          <a:xfrm>
            <a:off x="2714625" y="255270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استغل خالد بن الوليد الثغرة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4588B5E-4E6E-42EA-AB14-E37D0988A079}"/>
              </a:ext>
            </a:extLst>
          </p:cNvPr>
          <p:cNvSpPr>
            <a:spLocks noGrp="1"/>
          </p:cNvSpPr>
          <p:nvPr/>
        </p:nvSpPr>
        <p:spPr>
          <a:xfrm>
            <a:off x="2714625" y="296227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فتحول التقدم الأول إلى اضطراب واختبار شديد للمسلمين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8AF384-C0F1-4EC0-B071-7C66AEB42157}"/>
              </a:ext>
            </a:extLst>
          </p:cNvPr>
          <p:cNvSpPr>
            <a:spLocks noGrp="1"/>
          </p:cNvSpPr>
          <p:nvPr/>
        </p:nvSpPr>
        <p:spPr>
          <a:xfrm>
            <a:off x="2714625" y="372427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اضطربت الصفوف وشاع خبر مقتل النبي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91BC94D-4565-4591-81D8-31278828CFAB}"/>
              </a:ext>
            </a:extLst>
          </p:cNvPr>
          <p:cNvSpPr>
            <a:spLocks noGrp="1"/>
          </p:cNvSpPr>
          <p:nvPr/>
        </p:nvSpPr>
        <p:spPr>
          <a:xfrm>
            <a:off x="2714625" y="413385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ويبين الحدث أن الطمع في مكسب قريب قد يضيع هدفًا أكبر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EC76F05-726C-453F-B452-C79830A96E13}"/>
              </a:ext>
            </a:extLst>
          </p:cNvPr>
          <p:cNvSpPr>
            <a:spLocks noGrp="1"/>
          </p:cNvSpPr>
          <p:nvPr/>
        </p:nvSpPr>
        <p:spPr>
          <a:xfrm>
            <a:off x="2714625" y="489585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ثبت عدد من الصحابة حول الرسول وحموه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AA9A28B-B9F3-448C-B863-CFB7072D9A28}"/>
              </a:ext>
            </a:extLst>
          </p:cNvPr>
          <p:cNvSpPr>
            <a:spLocks noGrp="1"/>
          </p:cNvSpPr>
          <p:nvPr/>
        </p:nvSpPr>
        <p:spPr>
          <a:xfrm>
            <a:off x="2714625" y="530542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وأن آثار الخطأ قد تشمل الجماعة كلها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85CDCF3-21F7-4812-BD2A-7FFE9CC87A61}"/>
              </a:ext>
            </a:extLst>
          </p:cNvPr>
          <p:cNvSpPr>
            <a:spLocks noGrp="1"/>
          </p:cNvSpPr>
          <p:nvPr/>
        </p:nvSpPr>
        <p:spPr>
          <a:xfrm>
            <a:off x="9906000" y="6238875"/>
            <a:ext cx="11906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rmAutofit/>
          </a:bodyPr>
          <a:lstStyle>
            <a:def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pPr>
            <a:r>
              <a:rPr sz="1350">
                <a:solidFill>
                  <a:srgbClr val="7A6B57"/>
                </a:solidFill>
                <a:latin typeface="Tahoma"/>
                <a:ea typeface="Tahoma"/>
                <a:cs typeface="Tahoma"/>
              </a:rPr>
              <a:t>4 / 12</a:t>
            </a:r>
          </a:p>
        </p:txBody>
      </p:sp>
    </p:spTree>
    <p:extLst>
      <p:ext uri="{BB962C8B-B14F-4D97-AF65-F5344CB8AC3E}">
        <p14:creationId xmlns:p14="http://schemas.microsoft.com/office/powerpoint/2010/main" val="3733984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C235E928-3806-45DE-95A4-2F6C8DD668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578" r="42578"/>
          <a:stretch>
            <a:fillRect/>
          </a:stretch>
        </p:blipFill>
        <p:spPr>
          <a:xfrm>
            <a:off x="0" y="0"/>
            <a:ext cx="180975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7ED9C0D-DF14-4EB0-9C72-A6C4C38919BA}"/>
              </a:ext>
            </a:extLst>
          </p:cNvPr>
          <p:cNvSpPr>
            <a:spLocks noGrp="1"/>
          </p:cNvSpPr>
          <p:nvPr/>
        </p:nvSpPr>
        <p:spPr>
          <a:xfrm>
            <a:off x="2286000" y="495300"/>
            <a:ext cx="90487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rmAutofit/>
          </a:bodyPr>
          <a:lstStyle>
            <a:defPPr algn="r" rtl="1">
              <a:defRPr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rPr>
              <a:t>دروس أحد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85A76CA-47CB-4CA9-9ABA-784FB1A07EDE}"/>
              </a:ext>
            </a:extLst>
          </p:cNvPr>
          <p:cNvSpPr>
            <a:spLocks noGrp="1"/>
          </p:cNvSpPr>
          <p:nvPr/>
        </p:nvSpPr>
        <p:spPr>
          <a:xfrm>
            <a:off x="2714625" y="138112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طاعة التعليمات شرط لنجاح الخطة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B377B7-8E0B-4C99-B069-7720BCFAE8F6}"/>
              </a:ext>
            </a:extLst>
          </p:cNvPr>
          <p:cNvSpPr>
            <a:spLocks noGrp="1"/>
          </p:cNvSpPr>
          <p:nvPr/>
        </p:nvSpPr>
        <p:spPr>
          <a:xfrm>
            <a:off x="2714625" y="179070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تؤكد أحد أن مخالفة توجيه واحد قد تغير نتيجة العمل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AD4DF0C-AAEB-41AA-9C86-DE5E0B6BE799}"/>
              </a:ext>
            </a:extLst>
          </p:cNvPr>
          <p:cNvSpPr>
            <a:spLocks noGrp="1"/>
          </p:cNvSpPr>
          <p:nvPr/>
        </p:nvSpPr>
        <p:spPr>
          <a:xfrm>
            <a:off x="2714625" y="255270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تظهر الأزمات حقيقة النفاق والثبات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D5BAE9F-9392-4186-943B-DEA147EDD5B4}"/>
              </a:ext>
            </a:extLst>
          </p:cNvPr>
          <p:cNvSpPr>
            <a:spLocks noGrp="1"/>
          </p:cNvSpPr>
          <p:nvPr/>
        </p:nvSpPr>
        <p:spPr>
          <a:xfrm>
            <a:off x="2714625" y="296227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وأن معالجة الخطأ تبدأ باستعادة الثبات والمبادرة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D565ED-5B82-4B56-8A02-97CD3127C3A0}"/>
              </a:ext>
            </a:extLst>
          </p:cNvPr>
          <p:cNvSpPr>
            <a:spLocks noGrp="1"/>
          </p:cNvSpPr>
          <p:nvPr/>
        </p:nvSpPr>
        <p:spPr>
          <a:xfrm>
            <a:off x="2714625" y="372427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الخطأ المحدود قد يترك أثرًا واسعًا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3F3A400-DFB5-4D74-BFDF-A9B253465D10}"/>
              </a:ext>
            </a:extLst>
          </p:cNvPr>
          <p:cNvSpPr>
            <a:spLocks noGrp="1"/>
          </p:cNvSpPr>
          <p:nvPr/>
        </p:nvSpPr>
        <p:spPr>
          <a:xfrm>
            <a:off x="2714625" y="413385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ومع الخسارة لم تتوقف الجماعة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F6B3598-FEE8-4BE9-84DC-B9A083034922}"/>
              </a:ext>
            </a:extLst>
          </p:cNvPr>
          <p:cNvSpPr>
            <a:spLocks noGrp="1"/>
          </p:cNvSpPr>
          <p:nvPr/>
        </p:nvSpPr>
        <p:spPr>
          <a:xfrm>
            <a:off x="2714625" y="489585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استعاد المسلمون المبادرة بالخروج إلى حمراء الأسد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1717253-23B7-415B-8761-5038E3BB6C82}"/>
              </a:ext>
            </a:extLst>
          </p:cNvPr>
          <p:cNvSpPr>
            <a:spLocks noGrp="1"/>
          </p:cNvSpPr>
          <p:nvPr/>
        </p:nvSpPr>
        <p:spPr>
          <a:xfrm>
            <a:off x="2714625" y="530542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بل تحركت سريعًا إلى حمراء الأسد لتمنع العدو من استثمار الاضطراب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894C111-BC19-4294-A56E-D0685CD409E1}"/>
              </a:ext>
            </a:extLst>
          </p:cNvPr>
          <p:cNvSpPr>
            <a:spLocks noGrp="1"/>
          </p:cNvSpPr>
          <p:nvPr/>
        </p:nvSpPr>
        <p:spPr>
          <a:xfrm>
            <a:off x="9906000" y="6238875"/>
            <a:ext cx="11906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rmAutofit/>
          </a:bodyPr>
          <a:lstStyle>
            <a:def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pPr>
            <a:r>
              <a:rPr sz="1350">
                <a:solidFill>
                  <a:srgbClr val="7A6B57"/>
                </a:solidFill>
                <a:latin typeface="Tahoma"/>
                <a:ea typeface="Tahoma"/>
                <a:cs typeface="Tahoma"/>
              </a:rPr>
              <a:t>5 / 12</a:t>
            </a:r>
          </a:p>
        </p:txBody>
      </p:sp>
    </p:spTree>
    <p:extLst>
      <p:ext uri="{BB962C8B-B14F-4D97-AF65-F5344CB8AC3E}">
        <p14:creationId xmlns:p14="http://schemas.microsoft.com/office/powerpoint/2010/main" val="18275792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527DCE2F-E998-4BA4-B0E7-8507E667BA8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578" r="42578"/>
          <a:stretch>
            <a:fillRect/>
          </a:stretch>
        </p:blipFill>
        <p:spPr>
          <a:xfrm>
            <a:off x="0" y="0"/>
            <a:ext cx="180975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CEF73D9-2F6D-4940-8FA3-7C390D75351D}"/>
              </a:ext>
            </a:extLst>
          </p:cNvPr>
          <p:cNvSpPr>
            <a:spLocks noGrp="1"/>
          </p:cNvSpPr>
          <p:nvPr/>
        </p:nvSpPr>
        <p:spPr>
          <a:xfrm>
            <a:off x="2286000" y="495300"/>
            <a:ext cx="90487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rmAutofit/>
          </a:bodyPr>
          <a:lstStyle>
            <a:defPPr algn="r" rtl="1">
              <a:defRPr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rPr>
              <a:t>أسباب غزوة الخندق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74F30CF-FA5F-4BF5-9BBD-C3F1CF85FCED}"/>
              </a:ext>
            </a:extLst>
          </p:cNvPr>
          <p:cNvSpPr>
            <a:spLocks noGrp="1"/>
          </p:cNvSpPr>
          <p:nvPr/>
        </p:nvSpPr>
        <p:spPr>
          <a:xfrm>
            <a:off x="2714625" y="138112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حرّضت قيادات يهودية قريشًا والقبائل على المدينة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C468A9D-9DC8-42E6-8EC1-49B95D161DF3}"/>
              </a:ext>
            </a:extLst>
          </p:cNvPr>
          <p:cNvSpPr>
            <a:spLocks noGrp="1"/>
          </p:cNvSpPr>
          <p:nvPr/>
        </p:nvSpPr>
        <p:spPr>
          <a:xfrm>
            <a:off x="2714625" y="179070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واجهت المدينة تحالفًا واسعًا أراد إنهاء الدولة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1B54697-3B27-4EBC-948B-22F5364C70F6}"/>
              </a:ext>
            </a:extLst>
          </p:cNvPr>
          <p:cNvSpPr>
            <a:spLocks noGrp="1"/>
          </p:cNvSpPr>
          <p:nvPr/>
        </p:nvSpPr>
        <p:spPr>
          <a:xfrm>
            <a:off x="2714625" y="255270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تكون تحالف واسع للقضاء على المسلمين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E231DD-2D74-45D7-B559-39927CFE24C6}"/>
              </a:ext>
            </a:extLst>
          </p:cNvPr>
          <p:cNvSpPr>
            <a:spLocks noGrp="1"/>
          </p:cNvSpPr>
          <p:nvPr/>
        </p:nvSpPr>
        <p:spPr>
          <a:xfrm>
            <a:off x="2714625" y="296227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فاحتاجت إلى خطة دفاعية غير مألوفة عند العرب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D6B1587-CD23-4BF4-ADFF-274985ACF118}"/>
              </a:ext>
            </a:extLst>
          </p:cNvPr>
          <p:cNvSpPr>
            <a:spLocks noGrp="1"/>
          </p:cNvSpPr>
          <p:nvPr/>
        </p:nvSpPr>
        <p:spPr>
          <a:xfrm>
            <a:off x="2714625" y="372427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واجهت المدينة خطرًا عسكريًا داخليًا وخارجيًا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D0B7620-1333-493A-A652-300D8A7944D7}"/>
              </a:ext>
            </a:extLst>
          </p:cNvPr>
          <p:cNvSpPr>
            <a:spLocks noGrp="1"/>
          </p:cNvSpPr>
          <p:nvPr/>
        </p:nvSpPr>
        <p:spPr>
          <a:xfrm>
            <a:off x="2714625" y="413385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وجمع التحالف قوى مختلفة حول هدف واحد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87B144A-BF44-4033-A6EF-2688877ED240}"/>
              </a:ext>
            </a:extLst>
          </p:cNvPr>
          <p:cNvSpPr>
            <a:spLocks noGrp="1"/>
          </p:cNvSpPr>
          <p:nvPr/>
        </p:nvSpPr>
        <p:spPr>
          <a:xfrm>
            <a:off x="2714625" y="489585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اقترح سلمان الفارسي حفر الخندق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D398153-6BD0-4D78-A3C0-950581A564FB}"/>
              </a:ext>
            </a:extLst>
          </p:cNvPr>
          <p:cNvSpPr>
            <a:spLocks noGrp="1"/>
          </p:cNvSpPr>
          <p:nvPr/>
        </p:nvSpPr>
        <p:spPr>
          <a:xfrm>
            <a:off x="2714625" y="530542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مما جعل حماية الجبهة الداخلية بقدر أهمية مواجهة الجيش الخارجي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4E8638A-9137-4CF1-8C26-AFC06F95E1CA}"/>
              </a:ext>
            </a:extLst>
          </p:cNvPr>
          <p:cNvSpPr>
            <a:spLocks noGrp="1"/>
          </p:cNvSpPr>
          <p:nvPr/>
        </p:nvSpPr>
        <p:spPr>
          <a:xfrm>
            <a:off x="9906000" y="6238875"/>
            <a:ext cx="11906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rmAutofit/>
          </a:bodyPr>
          <a:lstStyle>
            <a:def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pPr>
            <a:r>
              <a:rPr sz="1350">
                <a:solidFill>
                  <a:srgbClr val="7A6B57"/>
                </a:solidFill>
                <a:latin typeface="Tahoma"/>
                <a:ea typeface="Tahoma"/>
                <a:cs typeface="Tahoma"/>
              </a:rPr>
              <a:t>6 / 12</a:t>
            </a:r>
          </a:p>
        </p:txBody>
      </p:sp>
    </p:spTree>
    <p:extLst>
      <p:ext uri="{BB962C8B-B14F-4D97-AF65-F5344CB8AC3E}">
        <p14:creationId xmlns:p14="http://schemas.microsoft.com/office/powerpoint/2010/main" val="14240505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8DAABC6-C530-464E-B4C9-7E6EB311094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578" r="42578"/>
          <a:stretch>
            <a:fillRect/>
          </a:stretch>
        </p:blipFill>
        <p:spPr>
          <a:xfrm>
            <a:off x="0" y="0"/>
            <a:ext cx="180975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DD8DA58-4423-4CE4-81C4-382D2CDA7A1A}"/>
              </a:ext>
            </a:extLst>
          </p:cNvPr>
          <p:cNvSpPr>
            <a:spLocks noGrp="1"/>
          </p:cNvSpPr>
          <p:nvPr/>
        </p:nvSpPr>
        <p:spPr>
          <a:xfrm>
            <a:off x="2286000" y="495300"/>
            <a:ext cx="90487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rmAutofit/>
          </a:bodyPr>
          <a:lstStyle>
            <a:defPPr algn="r" rtl="1">
              <a:defRPr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rPr>
              <a:t>حفر الخندق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B782C47-8538-4A84-BC2C-DC9CCF714323}"/>
              </a:ext>
            </a:extLst>
          </p:cNvPr>
          <p:cNvSpPr>
            <a:spLocks noGrp="1"/>
          </p:cNvSpPr>
          <p:nvPr/>
        </p:nvSpPr>
        <p:spPr>
          <a:xfrm>
            <a:off x="2714625" y="138112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شارك الرسول صلى الله عليه وسلم في العمل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3785689-161B-45B3-B16F-620BDA5BC0C3}"/>
              </a:ext>
            </a:extLst>
          </p:cNvPr>
          <p:cNvSpPr>
            <a:spLocks noGrp="1"/>
          </p:cNvSpPr>
          <p:nvPr/>
        </p:nvSpPr>
        <p:spPr>
          <a:xfrm>
            <a:off x="2714625" y="179070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جسدت عملية الحفر قيمة الشورى والعمل الجماعي والاستفادة من خبرات الشعوب في حماية المجتمع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78DE976-37D4-4B2C-B6A0-3E047ADCEC82}"/>
              </a:ext>
            </a:extLst>
          </p:cNvPr>
          <p:cNvSpPr>
            <a:spLocks noGrp="1"/>
          </p:cNvSpPr>
          <p:nvPr/>
        </p:nvSpPr>
        <p:spPr>
          <a:xfrm>
            <a:off x="2714625" y="255270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استفاد المسلمون من خبرة عسكرية جديدة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26806E1-EB00-499A-A641-09899BEB8B51}"/>
              </a:ext>
            </a:extLst>
          </p:cNvPr>
          <p:cNvSpPr>
            <a:spLocks noGrp="1"/>
          </p:cNvSpPr>
          <p:nvPr/>
        </p:nvSpPr>
        <p:spPr>
          <a:xfrm>
            <a:off x="2714625" y="296227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كما أن قبول فكرة سلمان الفارسي يؤكد انفتاح القيادة على الخبرة النافعة مهما كان مصدرها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DB4AE4F-AA79-412F-8BF9-86D38A837343}"/>
              </a:ext>
            </a:extLst>
          </p:cNvPr>
          <p:cNvSpPr>
            <a:spLocks noGrp="1"/>
          </p:cNvSpPr>
          <p:nvPr/>
        </p:nvSpPr>
        <p:spPr>
          <a:xfrm>
            <a:off x="2714625" y="372427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ظهرت المساواة العملية بين أفراد المجتمع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6061E60-27E2-498F-8CE3-2376E0C2FD2F}"/>
              </a:ext>
            </a:extLst>
          </p:cNvPr>
          <p:cNvSpPr>
            <a:spLocks noGrp="1"/>
          </p:cNvSpPr>
          <p:nvPr/>
        </p:nvSpPr>
        <p:spPr>
          <a:xfrm>
            <a:off x="2714625" y="413385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تساعد هذه النقطة على فهم حفر الخندق وربط الحدث بأسبابه ونتائجه.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FE77720-3319-4D98-AAFA-871BDB0F5E79}"/>
              </a:ext>
            </a:extLst>
          </p:cNvPr>
          <p:cNvSpPr>
            <a:spLocks noGrp="1"/>
          </p:cNvSpPr>
          <p:nvPr/>
        </p:nvSpPr>
        <p:spPr>
          <a:xfrm>
            <a:off x="2714625" y="489585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تحمل المسلمون الجوع والبرد وطول الحصار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91B557-A0CA-41B2-AF97-C39AD7679EEA}"/>
              </a:ext>
            </a:extLst>
          </p:cNvPr>
          <p:cNvSpPr>
            <a:spLocks noGrp="1"/>
          </p:cNvSpPr>
          <p:nvPr/>
        </p:nvSpPr>
        <p:spPr>
          <a:xfrm>
            <a:off x="2714625" y="530542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تساعد هذه النقطة على فهم حفر الخندق وربط الحدث بأسبابه ونتائجه.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601970C-B058-4DE8-8BFC-D376A1989947}"/>
              </a:ext>
            </a:extLst>
          </p:cNvPr>
          <p:cNvSpPr>
            <a:spLocks noGrp="1"/>
          </p:cNvSpPr>
          <p:nvPr/>
        </p:nvSpPr>
        <p:spPr>
          <a:xfrm>
            <a:off x="9906000" y="6238875"/>
            <a:ext cx="11906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rmAutofit/>
          </a:bodyPr>
          <a:lstStyle>
            <a:def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pPr>
            <a:r>
              <a:rPr sz="1350">
                <a:solidFill>
                  <a:srgbClr val="7A6B57"/>
                </a:solidFill>
                <a:latin typeface="Tahoma"/>
                <a:ea typeface="Tahoma"/>
                <a:cs typeface="Tahoma"/>
              </a:rPr>
              <a:t>7 / 12</a:t>
            </a:r>
          </a:p>
        </p:txBody>
      </p:sp>
    </p:spTree>
    <p:extLst>
      <p:ext uri="{BB962C8B-B14F-4D97-AF65-F5344CB8AC3E}">
        <p14:creationId xmlns:p14="http://schemas.microsoft.com/office/powerpoint/2010/main" val="20225593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49A52804-A43D-45E5-A26B-78F07D7632E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578" r="42578"/>
          <a:stretch>
            <a:fillRect/>
          </a:stretch>
        </p:blipFill>
        <p:spPr>
          <a:xfrm>
            <a:off x="0" y="0"/>
            <a:ext cx="180975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489E535-AEFC-4A39-86CE-0B756A4CE622}"/>
              </a:ext>
            </a:extLst>
          </p:cNvPr>
          <p:cNvSpPr>
            <a:spLocks noGrp="1"/>
          </p:cNvSpPr>
          <p:nvPr/>
        </p:nvSpPr>
        <p:spPr>
          <a:xfrm>
            <a:off x="2286000" y="495300"/>
            <a:ext cx="90487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rmAutofit/>
          </a:bodyPr>
          <a:lstStyle>
            <a:defPPr algn="r" rtl="1">
              <a:defRPr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rPr>
              <a:t>إدارة الحصار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B62A349-63CB-4DD6-9FCA-3226559CA6CD}"/>
              </a:ext>
            </a:extLst>
          </p:cNvPr>
          <p:cNvSpPr>
            <a:spLocks noGrp="1"/>
          </p:cNvSpPr>
          <p:nvPr/>
        </p:nvSpPr>
        <p:spPr>
          <a:xfrm>
            <a:off x="2714625" y="138112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منع الخندق اقتحام المدينة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4AFE2FC-25C1-46F1-B8F5-E3FDD9CD53C9}"/>
              </a:ext>
            </a:extLst>
          </p:cNvPr>
          <p:cNvSpPr>
            <a:spLocks noGrp="1"/>
          </p:cNvSpPr>
          <p:nvPr/>
        </p:nvSpPr>
        <p:spPr>
          <a:xfrm>
            <a:off x="2714625" y="179070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اعتمدت القيادة على المراقبة والثبات ومقاومة الشائعات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093644-17A5-426A-9F4F-5A0D5F9263AA}"/>
              </a:ext>
            </a:extLst>
          </p:cNvPr>
          <p:cNvSpPr>
            <a:spLocks noGrp="1"/>
          </p:cNvSpPr>
          <p:nvPr/>
        </p:nvSpPr>
        <p:spPr>
          <a:xfrm>
            <a:off x="2714625" y="255270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تابع المسلمون تحركات الأحزاب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11A7BF-6E5C-4725-B525-145D4B306B01}"/>
              </a:ext>
            </a:extLst>
          </p:cNvPr>
          <p:cNvSpPr>
            <a:spLocks noGrp="1"/>
          </p:cNvSpPr>
          <p:nvPr/>
        </p:nvSpPr>
        <p:spPr>
          <a:xfrm>
            <a:off x="2714625" y="296227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مع استخدام الوسائل المشروعة لتفكيك التحالف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763C75-F842-431F-ADA9-C29E7A97A1D8}"/>
              </a:ext>
            </a:extLst>
          </p:cNvPr>
          <p:cNvSpPr>
            <a:spLocks noGrp="1"/>
          </p:cNvSpPr>
          <p:nvPr/>
        </p:nvSpPr>
        <p:spPr>
          <a:xfrm>
            <a:off x="2714625" y="372427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واجهت القيادة الشائعات والخوف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98EF0B9-485D-452F-B4A7-603CC30BCCF7}"/>
              </a:ext>
            </a:extLst>
          </p:cNvPr>
          <p:cNvSpPr>
            <a:spLocks noGrp="1"/>
          </p:cNvSpPr>
          <p:nvPr/>
        </p:nvSpPr>
        <p:spPr>
          <a:xfrm>
            <a:off x="2714625" y="413385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وساعد الصبر والانضباط على تجاوز الجوع والخوف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8B2341F-EE83-41D3-A76E-E955B06CAD16}"/>
              </a:ext>
            </a:extLst>
          </p:cNvPr>
          <p:cNvSpPr>
            <a:spLocks noGrp="1"/>
          </p:cNvSpPr>
          <p:nvPr/>
        </p:nvSpPr>
        <p:spPr>
          <a:xfrm>
            <a:off x="2714625" y="489585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استخدمت الحيلة المشروعة لتفريق التحالف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467A1-895B-47BB-8F8F-C3F2FB4E8BAF}"/>
              </a:ext>
            </a:extLst>
          </p:cNvPr>
          <p:cNvSpPr>
            <a:spLocks noGrp="1"/>
          </p:cNvSpPr>
          <p:nvPr/>
        </p:nvSpPr>
        <p:spPr>
          <a:xfrm>
            <a:off x="2714625" y="530542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بينما أسهمت المعلومات الدقيقة في منع المفاجأة وحماية الثغرات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39BB087-8DA4-4078-8958-1E5E06A73734}"/>
              </a:ext>
            </a:extLst>
          </p:cNvPr>
          <p:cNvSpPr>
            <a:spLocks noGrp="1"/>
          </p:cNvSpPr>
          <p:nvPr/>
        </p:nvSpPr>
        <p:spPr>
          <a:xfrm>
            <a:off x="9906000" y="6238875"/>
            <a:ext cx="11906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rmAutofit/>
          </a:bodyPr>
          <a:lstStyle>
            <a:def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pPr>
            <a:r>
              <a:rPr sz="1350">
                <a:solidFill>
                  <a:srgbClr val="7A6B57"/>
                </a:solidFill>
                <a:latin typeface="Tahoma"/>
                <a:ea typeface="Tahoma"/>
                <a:cs typeface="Tahoma"/>
              </a:rPr>
              <a:t>8 / 12</a:t>
            </a:r>
          </a:p>
        </p:txBody>
      </p:sp>
    </p:spTree>
    <p:extLst>
      <p:ext uri="{BB962C8B-B14F-4D97-AF65-F5344CB8AC3E}">
        <p14:creationId xmlns:p14="http://schemas.microsoft.com/office/powerpoint/2010/main" val="5924539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3C3DDE14-D08D-40D5-886F-1ED4C1E9BBE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578" r="42578"/>
          <a:stretch>
            <a:fillRect/>
          </a:stretch>
        </p:blipFill>
        <p:spPr>
          <a:xfrm>
            <a:off x="0" y="0"/>
            <a:ext cx="180975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DF9834E-8BE3-4F93-83C3-DE213C7BB55E}"/>
              </a:ext>
            </a:extLst>
          </p:cNvPr>
          <p:cNvSpPr>
            <a:spLocks noGrp="1"/>
          </p:cNvSpPr>
          <p:nvPr/>
        </p:nvSpPr>
        <p:spPr>
          <a:xfrm>
            <a:off x="2286000" y="495300"/>
            <a:ext cx="90487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rmAutofit/>
          </a:bodyPr>
          <a:lstStyle>
            <a:defPPr algn="r" rtl="1">
              <a:defRPr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rPr>
              <a:t>نهاية الأحزاب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850531E-5C87-44F6-90E3-B8D98E5318DC}"/>
              </a:ext>
            </a:extLst>
          </p:cNvPr>
          <p:cNvSpPr>
            <a:spLocks noGrp="1"/>
          </p:cNvSpPr>
          <p:nvPr/>
        </p:nvSpPr>
        <p:spPr>
          <a:xfrm>
            <a:off x="2714625" y="138112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أرسل الله ريحًا شديدة على معسكر الأحزاب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F99AE02-E9B4-4A4F-80D8-BDB565A1DB5B}"/>
              </a:ext>
            </a:extLst>
          </p:cNvPr>
          <p:cNvSpPr>
            <a:spLocks noGrp="1"/>
          </p:cNvSpPr>
          <p:nvPr/>
        </p:nvSpPr>
        <p:spPr>
          <a:xfrm>
            <a:off x="2714625" y="179070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انهار التحالف بسبب الخلاف والريح وشدة الحصار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CDE95BD-6782-48F5-898A-DE2C72CF0434}"/>
              </a:ext>
            </a:extLst>
          </p:cNvPr>
          <p:cNvSpPr>
            <a:spLocks noGrp="1"/>
          </p:cNvSpPr>
          <p:nvPr/>
        </p:nvSpPr>
        <p:spPr>
          <a:xfrm>
            <a:off x="2714625" y="255270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دب الخلاف وفقد التحالف تماسكه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CF9360-71BE-41A1-95BA-5ADC458C2A1A}"/>
              </a:ext>
            </a:extLst>
          </p:cNvPr>
          <p:cNvSpPr>
            <a:spLocks noGrp="1"/>
          </p:cNvSpPr>
          <p:nvPr/>
        </p:nvSpPr>
        <p:spPr>
          <a:xfrm>
            <a:off x="2714625" y="296227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فتغير ميزان القوة لمصلحة المدينة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0E10CA-A4E7-47A8-BA32-BD3F00F01D0C}"/>
              </a:ext>
            </a:extLst>
          </p:cNvPr>
          <p:cNvSpPr>
            <a:spLocks noGrp="1"/>
          </p:cNvSpPr>
          <p:nvPr/>
        </p:nvSpPr>
        <p:spPr>
          <a:xfrm>
            <a:off x="2714625" y="372427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انسحبت الجيوش دون معركة فاصلة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EC45129-3AF5-4F52-AF82-43151EE27DA6}"/>
              </a:ext>
            </a:extLst>
          </p:cNvPr>
          <p:cNvSpPr>
            <a:spLocks noGrp="1"/>
          </p:cNvSpPr>
          <p:nvPr/>
        </p:nvSpPr>
        <p:spPr>
          <a:xfrm>
            <a:off x="2714625" y="413385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وبعد فشل الحصار فقدت قريش القدرة على جمع قوة مماثلة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7E3B967-68CF-4800-A888-8DDD2A396F21}"/>
              </a:ext>
            </a:extLst>
          </p:cNvPr>
          <p:cNvSpPr>
            <a:spLocks noGrp="1"/>
          </p:cNvSpPr>
          <p:nvPr/>
        </p:nvSpPr>
        <p:spPr>
          <a:xfrm>
            <a:off x="2714625" y="489585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انتهى التهديد الأكبر للمدينة في تلك المرحلة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4666EB3-52F4-461C-84DB-13056D0E6AF6}"/>
              </a:ext>
            </a:extLst>
          </p:cNvPr>
          <p:cNvSpPr>
            <a:spLocks noGrp="1"/>
          </p:cNvSpPr>
          <p:nvPr/>
        </p:nvSpPr>
        <p:spPr>
          <a:xfrm>
            <a:off x="2714625" y="530542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وانتقلت المبادرة تدريجيًا إلى الدولة المسلمة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04399F3-AD87-4558-9426-64D786D3FC37}"/>
              </a:ext>
            </a:extLst>
          </p:cNvPr>
          <p:cNvSpPr>
            <a:spLocks noGrp="1"/>
          </p:cNvSpPr>
          <p:nvPr/>
        </p:nvSpPr>
        <p:spPr>
          <a:xfrm>
            <a:off x="9906000" y="6238875"/>
            <a:ext cx="11906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rmAutofit/>
          </a:bodyPr>
          <a:lstStyle>
            <a:def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pPr>
            <a:r>
              <a:rPr sz="1350">
                <a:solidFill>
                  <a:srgbClr val="7A6B57"/>
                </a:solidFill>
                <a:latin typeface="Tahoma"/>
                <a:ea typeface="Tahoma"/>
                <a:cs typeface="Tahoma"/>
              </a:rPr>
              <a:t>9 / 12</a:t>
            </a:r>
          </a:p>
        </p:txBody>
      </p:sp>
    </p:spTree>
    <p:extLst>
      <p:ext uri="{BB962C8B-B14F-4D97-AF65-F5344CB8AC3E}">
        <p14:creationId xmlns:p14="http://schemas.microsoft.com/office/powerpoint/2010/main" val="956801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06C71990-54EA-46F5-809A-B0414CE1B62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578" r="42578"/>
          <a:stretch>
            <a:fillRect/>
          </a:stretch>
        </p:blipFill>
        <p:spPr>
          <a:xfrm>
            <a:off x="0" y="0"/>
            <a:ext cx="180975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C1459FC-B96B-4DAF-AFBE-8543A680EA01}"/>
              </a:ext>
            </a:extLst>
          </p:cNvPr>
          <p:cNvSpPr>
            <a:spLocks noGrp="1"/>
          </p:cNvSpPr>
          <p:nvPr/>
        </p:nvSpPr>
        <p:spPr>
          <a:xfrm>
            <a:off x="2286000" y="495300"/>
            <a:ext cx="90487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rmAutofit/>
          </a:bodyPr>
          <a:lstStyle>
            <a:defPPr algn="r" rtl="1">
              <a:defRPr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rPr>
              <a:t>بنو قريظة ونقض العهد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802DDD-2924-4C00-98D4-7A479D48274B}"/>
              </a:ext>
            </a:extLst>
          </p:cNvPr>
          <p:cNvSpPr>
            <a:spLocks noGrp="1"/>
          </p:cNvSpPr>
          <p:nvPr/>
        </p:nvSpPr>
        <p:spPr>
          <a:xfrm>
            <a:off x="2714625" y="138112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نقضت بنو قريظة العهد أثناء الحصار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6C574F8-7511-49D0-A2D3-E91DAB82EA20}"/>
              </a:ext>
            </a:extLst>
          </p:cNvPr>
          <p:cNvSpPr>
            <a:spLocks noGrp="1"/>
          </p:cNvSpPr>
          <p:nvPr/>
        </p:nvSpPr>
        <p:spPr>
          <a:xfrm>
            <a:off x="2714625" y="179070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حوّل نقض العهد الخطر الخارجي إلى تهديد داخلي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D3789C3-31D5-4E03-962C-0E36E45E25DE}"/>
              </a:ext>
            </a:extLst>
          </p:cNvPr>
          <p:cNvSpPr>
            <a:spLocks noGrp="1"/>
          </p:cNvSpPr>
          <p:nvPr/>
        </p:nvSpPr>
        <p:spPr>
          <a:xfrm>
            <a:off x="2714625" y="255270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تحقق النبي صلى الله عليه وسلم من الخبر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4ABA90-719D-4E5B-B961-CB473449D026}"/>
              </a:ext>
            </a:extLst>
          </p:cNvPr>
          <p:cNvSpPr>
            <a:spLocks noGrp="1"/>
          </p:cNvSpPr>
          <p:nvPr/>
        </p:nvSpPr>
        <p:spPr>
          <a:xfrm>
            <a:off x="2714625" y="296227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لذلك جاء التثبت أولًا ثم المحاسبة بعد انتهاء الحصار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48C6687-6E47-414B-B980-AEAB52D77E17}"/>
              </a:ext>
            </a:extLst>
          </p:cNvPr>
          <p:cNvSpPr>
            <a:spLocks noGrp="1"/>
          </p:cNvSpPr>
          <p:nvPr/>
        </p:nvSpPr>
        <p:spPr>
          <a:xfrm>
            <a:off x="2714625" y="372427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حوصرت الحصون بعد رحيل الأحزاب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70BFE67-CC4D-4BDA-A231-1787917F74FF}"/>
              </a:ext>
            </a:extLst>
          </p:cNvPr>
          <p:cNvSpPr>
            <a:spLocks noGrp="1"/>
          </p:cNvSpPr>
          <p:nvPr/>
        </p:nvSpPr>
        <p:spPr>
          <a:xfrm>
            <a:off x="2714625" y="413385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وكان خطر النقض شديدًا لأنه وقع زمن الحصار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774C087-DA7A-4D6C-84D8-E1C92DE6118E}"/>
              </a:ext>
            </a:extLst>
          </p:cNvPr>
          <p:cNvSpPr>
            <a:spLocks noGrp="1"/>
          </p:cNvSpPr>
          <p:nvPr/>
        </p:nvSpPr>
        <p:spPr>
          <a:xfrm>
            <a:off x="2714625" y="489585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قبل الطرفان تحكيم سعد بن معاذ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76B8470-C805-441D-ACBC-832DB6E1DE0B}"/>
              </a:ext>
            </a:extLst>
          </p:cNvPr>
          <p:cNvSpPr>
            <a:spLocks noGrp="1"/>
          </p:cNvSpPr>
          <p:nvPr/>
        </p:nvSpPr>
        <p:spPr>
          <a:xfrm>
            <a:off x="2714625" y="530542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لذلك فرقت المعالجة بين الشائعة والخبر المتحقق وبين الظن والمسؤولية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16274A8-656A-4D6C-9B74-412C8C1FEAB1}"/>
              </a:ext>
            </a:extLst>
          </p:cNvPr>
          <p:cNvSpPr>
            <a:spLocks noGrp="1"/>
          </p:cNvSpPr>
          <p:nvPr/>
        </p:nvSpPr>
        <p:spPr>
          <a:xfrm>
            <a:off x="9906000" y="6238875"/>
            <a:ext cx="11906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rmAutofit/>
          </a:bodyPr>
          <a:lstStyle>
            <a:def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pPr>
            <a:r>
              <a:rPr sz="1350">
                <a:solidFill>
                  <a:srgbClr val="7A6B57"/>
                </a:solidFill>
                <a:latin typeface="Tahoma"/>
                <a:ea typeface="Tahoma"/>
                <a:cs typeface="Tahoma"/>
              </a:rPr>
              <a:t>10 / 12</a:t>
            </a:r>
          </a:p>
        </p:txBody>
      </p:sp>
    </p:spTree>
    <p:extLst>
      <p:ext uri="{BB962C8B-B14F-4D97-AF65-F5344CB8AC3E}">
        <p14:creationId xmlns:p14="http://schemas.microsoft.com/office/powerpoint/2010/main" val="19843918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E36A2A7E-9D63-48A0-9173-35017EF083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578" r="42578"/>
          <a:stretch>
            <a:fillRect/>
          </a:stretch>
        </p:blipFill>
        <p:spPr>
          <a:xfrm>
            <a:off x="0" y="0"/>
            <a:ext cx="180975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84437BA-5D50-4CD8-ABA9-82E47E75FE04}"/>
              </a:ext>
            </a:extLst>
          </p:cNvPr>
          <p:cNvSpPr>
            <a:spLocks noGrp="1"/>
          </p:cNvSpPr>
          <p:nvPr/>
        </p:nvSpPr>
        <p:spPr>
          <a:xfrm>
            <a:off x="2286000" y="495300"/>
            <a:ext cx="90487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rmAutofit/>
          </a:bodyPr>
          <a:lstStyle>
            <a:defPPr algn="r" rtl="1">
              <a:defRPr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rPr>
              <a:t>الدلالات الفقهية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F689918-5F16-4249-B7BE-1B3F5CD56493}"/>
              </a:ext>
            </a:extLst>
          </p:cNvPr>
          <p:cNvSpPr>
            <a:spLocks noGrp="1"/>
          </p:cNvSpPr>
          <p:nvPr/>
        </p:nvSpPr>
        <p:spPr>
          <a:xfrm>
            <a:off x="2714625" y="138112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وجوب الوفاء بالعهد وخطورة نقضه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5FD4F45-72D1-43E9-B9F7-80A67C07A43F}"/>
              </a:ext>
            </a:extLst>
          </p:cNvPr>
          <p:cNvSpPr>
            <a:spLocks noGrp="1"/>
          </p:cNvSpPr>
          <p:nvPr/>
        </p:nvSpPr>
        <p:spPr>
          <a:xfrm>
            <a:off x="2714625" y="179070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تجمع الحادثة بين وجوب الوفاء بالعهد، مع بقاء مقصد الطاعة حاضرًا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B349FA5-4302-4618-9513-14DA5DAF3CD9}"/>
              </a:ext>
            </a:extLst>
          </p:cNvPr>
          <p:cNvSpPr>
            <a:spLocks noGrp="1"/>
          </p:cNvSpPr>
          <p:nvPr/>
        </p:nvSpPr>
        <p:spPr>
          <a:xfrm>
            <a:off x="2714625" y="255270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مشروعية التحكيم عند قبول الأطراف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8A3F3D-1A18-4EE7-882C-B49C2AC7D154}"/>
              </a:ext>
            </a:extLst>
          </p:cNvPr>
          <p:cNvSpPr>
            <a:spLocks noGrp="1"/>
          </p:cNvSpPr>
          <p:nvPr/>
        </p:nvSpPr>
        <p:spPr>
          <a:xfrm>
            <a:off x="2714625" y="296227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والتثبت من الأخبار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4E23477-39EF-44EC-B44D-2FC6801054F0}"/>
              </a:ext>
            </a:extLst>
          </p:cNvPr>
          <p:cNvSpPr>
            <a:spLocks noGrp="1"/>
          </p:cNvSpPr>
          <p:nvPr/>
        </p:nvSpPr>
        <p:spPr>
          <a:xfrm>
            <a:off x="2714625" y="372427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جواز الاجتهاد في فهم الأمر المحتمل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CD0F20B-E563-48D1-871F-31D6C214A4A3}"/>
              </a:ext>
            </a:extLst>
          </p:cNvPr>
          <p:cNvSpPr>
            <a:spLocks noGrp="1"/>
          </p:cNvSpPr>
          <p:nvPr/>
        </p:nvSpPr>
        <p:spPr>
          <a:xfrm>
            <a:off x="2714625" y="413385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وقبول التحكيم عند رضا الأطراف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08D30DF-0CEA-4BAF-8D22-D25733910AD0}"/>
              </a:ext>
            </a:extLst>
          </p:cNvPr>
          <p:cNvSpPr>
            <a:spLocks noGrp="1"/>
          </p:cNvSpPr>
          <p:nvPr/>
        </p:nvSpPr>
        <p:spPr>
          <a:xfrm>
            <a:off x="2714625" y="489585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ضرورة التثبت قبل اتخاذ القرار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79D5B71-EA2C-4980-A80B-0E9CE61AE936}"/>
              </a:ext>
            </a:extLst>
          </p:cNvPr>
          <p:cNvSpPr>
            <a:spLocks noGrp="1"/>
          </p:cNvSpPr>
          <p:nvPr/>
        </p:nvSpPr>
        <p:spPr>
          <a:xfrm>
            <a:off x="2714625" y="530542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كما يوضح اختلاف فهم الصحابة لأمر بني قريظة مساحة الاجتهاد عند احتمال اللفظ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DD449C3-833E-4B59-ABC2-C29E6B76FFE9}"/>
              </a:ext>
            </a:extLst>
          </p:cNvPr>
          <p:cNvSpPr>
            <a:spLocks noGrp="1"/>
          </p:cNvSpPr>
          <p:nvPr/>
        </p:nvSpPr>
        <p:spPr>
          <a:xfrm>
            <a:off x="9906000" y="6238875"/>
            <a:ext cx="11906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rmAutofit/>
          </a:bodyPr>
          <a:lstStyle>
            <a:def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pPr>
            <a:r>
              <a:rPr sz="1350">
                <a:solidFill>
                  <a:srgbClr val="7A6B57"/>
                </a:solidFill>
                <a:latin typeface="Tahoma"/>
                <a:ea typeface="Tahoma"/>
                <a:cs typeface="Tahoma"/>
              </a:rPr>
              <a:t>11 / 12</a:t>
            </a:r>
          </a:p>
        </p:txBody>
      </p:sp>
    </p:spTree>
    <p:extLst>
      <p:ext uri="{BB962C8B-B14F-4D97-AF65-F5344CB8AC3E}">
        <p14:creationId xmlns:p14="http://schemas.microsoft.com/office/powerpoint/2010/main" val="8966749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1AA08422-40B2-4339-B18A-16777C8273F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578" r="42578"/>
          <a:stretch>
            <a:fillRect/>
          </a:stretch>
        </p:blipFill>
        <p:spPr>
          <a:xfrm>
            <a:off x="0" y="0"/>
            <a:ext cx="180975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10F98E0-E254-4121-9620-4EA1DF43B9FA}"/>
              </a:ext>
            </a:extLst>
          </p:cNvPr>
          <p:cNvSpPr>
            <a:spLocks noGrp="1"/>
          </p:cNvSpPr>
          <p:nvPr/>
        </p:nvSpPr>
        <p:spPr>
          <a:xfrm>
            <a:off x="2286000" y="495300"/>
            <a:ext cx="90487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rmAutofit/>
          </a:bodyPr>
          <a:lstStyle>
            <a:defPPr algn="r" rtl="1">
              <a:defRPr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rPr>
              <a:t>خلاصة وأسئلة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970E892-D6E7-4953-BBD6-FB0FD3828F60}"/>
              </a:ext>
            </a:extLst>
          </p:cNvPr>
          <p:cNvSpPr>
            <a:spLocks noGrp="1"/>
          </p:cNvSpPr>
          <p:nvPr/>
        </p:nvSpPr>
        <p:spPr>
          <a:xfrm>
            <a:off x="2714625" y="138112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كيف تغيرت نتيجة أحد؟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5791D4D-8208-42B1-A886-14C62CADDCC8}"/>
              </a:ext>
            </a:extLst>
          </p:cNvPr>
          <p:cNvSpPr>
            <a:spLocks noGrp="1"/>
          </p:cNvSpPr>
          <p:nvPr/>
        </p:nvSpPr>
        <p:spPr>
          <a:xfrm>
            <a:off x="2714625" y="179070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تساعد هذه الأسئلة على تثبيت الفهم وربط الحدث بأسبابه ونتائجه وما يستفاد منه تربويًا وفقهيًا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CB8CB8C-E348-4FA0-B416-2CFC1D81C51D}"/>
              </a:ext>
            </a:extLst>
          </p:cNvPr>
          <p:cNvSpPr>
            <a:spLocks noGrp="1"/>
          </p:cNvSpPr>
          <p:nvPr/>
        </p:nvSpPr>
        <p:spPr>
          <a:xfrm>
            <a:off x="2714625" y="255270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ما أثر الشورى في خطة الخندق؟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FFE9C71-1F1C-4071-AE6D-EB376597D06A}"/>
              </a:ext>
            </a:extLst>
          </p:cNvPr>
          <p:cNvSpPr>
            <a:spLocks noGrp="1"/>
          </p:cNvSpPr>
          <p:nvPr/>
        </p:nvSpPr>
        <p:spPr>
          <a:xfrm>
            <a:off x="2714625" y="296227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والغرض من المناقشة أن ينتقل الطالب من حفظ التسلسل الزمني إلى تفسير الحدث وتقويم الرواية واستنباط الدلالة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5B3DAC1-147D-4E22-A2C0-F8B09E52033A}"/>
              </a:ext>
            </a:extLst>
          </p:cNvPr>
          <p:cNvSpPr>
            <a:spLocks noGrp="1"/>
          </p:cNvSpPr>
          <p:nvPr/>
        </p:nvSpPr>
        <p:spPr>
          <a:xfrm>
            <a:off x="2714625" y="372427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كيف تعاملت القيادة مع الحرب النفسية؟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39F930B-ED3C-4B2D-BB18-D2C063E02442}"/>
              </a:ext>
            </a:extLst>
          </p:cNvPr>
          <p:cNvSpPr>
            <a:spLocks noGrp="1"/>
          </p:cNvSpPr>
          <p:nvPr/>
        </p:nvSpPr>
        <p:spPr>
          <a:xfrm>
            <a:off x="2714625" y="413385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تساعد هذه النقطة على فهم خلاصة وأسئلة وربط الحدث بأسبابه ونتائجه.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DC86ADA-7E31-47B3-8FAA-F21ABAD2BD73}"/>
              </a:ext>
            </a:extLst>
          </p:cNvPr>
          <p:cNvSpPr>
            <a:spLocks noGrp="1"/>
          </p:cNvSpPr>
          <p:nvPr/>
        </p:nvSpPr>
        <p:spPr>
          <a:xfrm>
            <a:off x="2714625" y="489585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ما الأحكام المستفادة من نقض العهد؟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3366738-0B2A-41AC-9FF4-DB6FCEFF9D50}"/>
              </a:ext>
            </a:extLst>
          </p:cNvPr>
          <p:cNvSpPr>
            <a:spLocks noGrp="1"/>
          </p:cNvSpPr>
          <p:nvPr/>
        </p:nvSpPr>
        <p:spPr>
          <a:xfrm>
            <a:off x="2714625" y="530542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تساعد هذه النقطة على فهم خلاصة وأسئلة وربط الحدث بأسبابه ونتائجه.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A651878-6C6A-4306-BC63-5C248278D0D5}"/>
              </a:ext>
            </a:extLst>
          </p:cNvPr>
          <p:cNvSpPr>
            <a:spLocks noGrp="1"/>
          </p:cNvSpPr>
          <p:nvPr/>
        </p:nvSpPr>
        <p:spPr>
          <a:xfrm>
            <a:off x="9906000" y="6238875"/>
            <a:ext cx="11906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rmAutofit/>
          </a:bodyPr>
          <a:lstStyle>
            <a:def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pPr>
            <a:r>
              <a:rPr sz="1350">
                <a:solidFill>
                  <a:srgbClr val="7A6B57"/>
                </a:solidFill>
                <a:latin typeface="Tahoma"/>
                <a:ea typeface="Tahoma"/>
                <a:cs typeface="Tahoma"/>
              </a:rPr>
              <a:t>12 / 12</a:t>
            </a:r>
          </a:p>
        </p:txBody>
      </p:sp>
    </p:spTree>
    <p:extLst>
      <p:ext uri="{BB962C8B-B14F-4D97-AF65-F5344CB8AC3E}">
        <p14:creationId xmlns:p14="http://schemas.microsoft.com/office/powerpoint/2010/main" val="558877636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909</Words>
  <Application>Microsoft Office PowerPoint</Application>
  <DocSecurity>0</DocSecurity>
  <PresentationFormat>Grand écran</PresentationFormat>
  <Paragraphs>127</Paragraphs>
  <Slides>12</Slides>
  <Notes>12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5" baseType="lpstr">
      <vt:lpstr>Aptos</vt:lpstr>
      <vt:lpstr>Tahoma</vt:lpstr>
      <vt:lpstr>ChatGPT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Aicha Mihrabi</cp:lastModifiedBy>
  <cp:revision>2</cp:revision>
  <dcterms:created xsi:type="dcterms:W3CDTF">2026-10-19T14:12:46Z</dcterms:created>
  <dcterms:modified xsi:type="dcterms:W3CDTF">2026-10-29T02:11:33Z</dcterms:modified>
</cp:coreProperties>
</file>