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المصدر</a:t>
            </a:r>
            <a:r>
              <a:rPr dirty="0"/>
              <a:t>: </a:t>
            </a:r>
            <a:r>
              <a:rPr dirty="0" err="1"/>
              <a:t>مريم</a:t>
            </a:r>
            <a:r>
              <a:rPr dirty="0"/>
              <a:t> </a:t>
            </a:r>
            <a:r>
              <a:rPr dirty="0" err="1"/>
              <a:t>العبادي</a:t>
            </a:r>
            <a:r>
              <a:rPr dirty="0"/>
              <a:t>، </a:t>
            </a:r>
            <a:r>
              <a:rPr dirty="0" err="1"/>
              <a:t>محاضرات</a:t>
            </a:r>
            <a:r>
              <a:rPr dirty="0"/>
              <a:t> </a:t>
            </a:r>
            <a:r>
              <a:rPr dirty="0" err="1"/>
              <a:t>في</a:t>
            </a:r>
            <a:r>
              <a:rPr dirty="0"/>
              <a:t> </a:t>
            </a:r>
            <a:r>
              <a:rPr dirty="0" err="1"/>
              <a:t>فقه</a:t>
            </a:r>
            <a:r>
              <a:rPr dirty="0"/>
              <a:t> </a:t>
            </a:r>
            <a:r>
              <a:rPr dirty="0" err="1"/>
              <a:t>السيرة</a:t>
            </a:r>
            <a:r>
              <a:rPr dirty="0"/>
              <a:t> </a:t>
            </a:r>
            <a:r>
              <a:rPr dirty="0" err="1"/>
              <a:t>النبوية</a:t>
            </a:r>
            <a:r>
              <a:rPr dirty="0"/>
              <a:t>، </a:t>
            </a:r>
            <a:r>
              <a:rPr dirty="0" err="1"/>
              <a:t>السنة</a:t>
            </a:r>
            <a:r>
              <a:rPr dirty="0"/>
              <a:t> </a:t>
            </a:r>
            <a:r>
              <a:t>الدراسية</a:t>
            </a:r>
            <a:endParaRPr dirty="0"/>
          </a:p>
          <a:p>
            <a:r>
              <a:rPr dirty="0" err="1"/>
              <a:t>صورة</a:t>
            </a:r>
            <a:r>
              <a:rPr dirty="0"/>
              <a:t> </a:t>
            </a:r>
            <a:r>
              <a:rPr dirty="0" err="1"/>
              <a:t>الغلاف</a:t>
            </a:r>
            <a:r>
              <a:rPr dirty="0"/>
              <a:t> </a:t>
            </a:r>
            <a:r>
              <a:rPr dirty="0" err="1"/>
              <a:t>توضيحية</a:t>
            </a:r>
            <a:r>
              <a:rPr dirty="0"/>
              <a:t> </a:t>
            </a:r>
            <a:r>
              <a:rPr dirty="0" err="1"/>
              <a:t>مولدة</a:t>
            </a:r>
            <a:r>
              <a:rPr dirty="0"/>
              <a:t> </a:t>
            </a:r>
            <a:r>
              <a:rPr dirty="0" err="1"/>
              <a:t>بالذكاء</a:t>
            </a:r>
            <a:r>
              <a:rPr dirty="0"/>
              <a:t> </a:t>
            </a:r>
            <a:r>
              <a:rPr dirty="0" err="1"/>
              <a:t>الاصطناعي</a:t>
            </a:r>
            <a:r>
              <a:rPr dirty="0"/>
              <a:t>، </a:t>
            </a:r>
            <a:r>
              <a:rPr dirty="0" err="1"/>
              <a:t>وليست</a:t>
            </a:r>
            <a:r>
              <a:rPr dirty="0"/>
              <a:t> </a:t>
            </a:r>
            <a:r>
              <a:rPr dirty="0" err="1"/>
              <a:t>توثيقًا</a:t>
            </a:r>
            <a:r>
              <a:rPr dirty="0"/>
              <a:t> </a:t>
            </a:r>
            <a:r>
              <a:rPr dirty="0" err="1"/>
              <a:t>لمكان</a:t>
            </a:r>
            <a:r>
              <a:rPr dirty="0"/>
              <a:t> </a:t>
            </a:r>
            <a:r>
              <a:rPr dirty="0" err="1"/>
              <a:t>أو</a:t>
            </a:r>
            <a:r>
              <a:rPr dirty="0"/>
              <a:t> </a:t>
            </a:r>
            <a:r>
              <a:rPr dirty="0" err="1"/>
              <a:t>حدث</a:t>
            </a:r>
            <a:r>
              <a:rPr dirty="0"/>
              <a:t> </a:t>
            </a:r>
            <a:r>
              <a:rPr dirty="0" err="1"/>
              <a:t>تاريخي</a:t>
            </a:r>
            <a:r>
              <a:rPr dirty="0"/>
              <a:t> </a:t>
            </a:r>
            <a:r>
              <a:rPr dirty="0" err="1"/>
              <a:t>بعينه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C38CBDD-B637-4CFE-9560-8E02A9F88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9457419-031C-4E44-986D-14B0D93003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F30666A-D70A-4C4E-ACC0-1C811A31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268C995-4E8A-4093-BCDF-F860B049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90097045-B5AD-48CB-BFC8-837A06392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97E9804-C113-47A9-9D7B-D0AA2156F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77B8D8D-FC49-466F-93A3-EB6F080F3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926DDD08-5009-47BA-A3B6-91D5A62D17A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7B5425C-7E15-4790-AEAF-97AE7FDD2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C69E4E01-72E5-412A-87DE-490FA11F8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8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D2A6FA4-7854-4047-87E8-D4FEEE2AD1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83AE75-4847-4D6F-986E-7118F74B25E4}"/>
              </a:ext>
            </a:extLst>
          </p:cNvPr>
          <p:cNvSpPr>
            <a:spLocks noGrp="1"/>
          </p:cNvSpPr>
          <p:nvPr/>
        </p:nvSpPr>
        <p:spPr>
          <a:xfrm>
            <a:off x="6667500" y="876300"/>
            <a:ext cx="4286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950" b="1">
                <a:solidFill>
                  <a:srgbClr val="344A67"/>
                </a:solidFill>
                <a:latin typeface="Tahoma"/>
                <a:ea typeface="Tahoma"/>
                <a:cs typeface="Tahoma"/>
              </a:rPr>
              <a:t>العرض 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2EBC9C-FBFE-48D1-A1DD-46FAD5B3EDBB}"/>
              </a:ext>
            </a:extLst>
          </p:cNvPr>
          <p:cNvSpPr>
            <a:spLocks noGrp="1"/>
          </p:cNvSpPr>
          <p:nvPr/>
        </p:nvSpPr>
        <p:spPr>
          <a:xfrm>
            <a:off x="6191250" y="1638300"/>
            <a:ext cx="4762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4500" b="1">
                <a:solidFill>
                  <a:srgbClr val="10253F"/>
                </a:solidFill>
                <a:latin typeface="Tahoma"/>
                <a:ea typeface="Tahoma"/>
                <a:cs typeface="Tahoma"/>
              </a:rPr>
              <a:t>الحديبية وخيبر وفتح مكة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BC0C08-4578-4110-A7CA-E44DDDD49993}"/>
              </a:ext>
            </a:extLst>
          </p:cNvPr>
          <p:cNvSpPr>
            <a:spLocks noGrp="1"/>
          </p:cNvSpPr>
          <p:nvPr/>
        </p:nvSpPr>
        <p:spPr>
          <a:xfrm>
            <a:off x="6477000" y="3476625"/>
            <a:ext cx="4476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2325">
                <a:solidFill>
                  <a:srgbClr val="5B4632"/>
                </a:solidFill>
                <a:latin typeface="Tahoma"/>
                <a:ea typeface="Tahoma"/>
                <a:cs typeface="Tahoma"/>
              </a:rPr>
              <a:t>الصلح واتساع الدعوة والتحول الاستراتيجي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48E42-5587-44FF-B819-B7F23476EC4C}"/>
              </a:ext>
            </a:extLst>
          </p:cNvPr>
          <p:cNvSpPr>
            <a:spLocks noGrp="1"/>
          </p:cNvSpPr>
          <p:nvPr/>
        </p:nvSpPr>
        <p:spPr>
          <a:xfrm>
            <a:off x="6953250" y="5143500"/>
            <a:ext cx="4000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 rtl="1">
              <a:defRPr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dirty="0">
                <a:highlight>
                  <a:srgbClr val="C0C0C0"/>
                </a:highlight>
                <a:latin typeface="Tahoma"/>
                <a:ea typeface="Tahoma"/>
                <a:cs typeface="Tahoma"/>
              </a:rPr>
              <a:t>إعداد الأستاذة مريم العبادي</a:t>
            </a:r>
          </a:p>
        </p:txBody>
      </p:sp>
    </p:spTree>
    <p:extLst>
      <p:ext uri="{BB962C8B-B14F-4D97-AF65-F5344CB8AC3E}">
        <p14:creationId xmlns:p14="http://schemas.microsoft.com/office/powerpoint/2010/main" val="175298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F19C27A-9C33-4030-A40C-C206A13006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18CDDA-D382-4F41-9F5E-FC6D0297F06B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الطريق إلى الحديبية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BCCA61-8C6B-4EF5-8333-E582A79E0EA9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خرج المسلمون للعمرة دون نية القتال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729907-C407-4991-B235-27D6B3E7B17A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خرج المسلمون مسالمين للعمرة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23701C-C690-43B4-AF68-380CCB9F407D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منعتهم قريش من دخول مكة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3ECE20-F266-40E1-9ECE-B0757E85C59F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وأظهروا استعدادهم للدفاع حين ظنوا أن رسولهم إلى قريش قد قتل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E6B4BF-68AC-4EF5-A50C-7AFA5422AA9B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أرسل الرسول عثمان بن عفان للتفاوض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22300F-B3CA-49DC-8AAA-D26E421EEE6D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الإحرام والهدي دليلين على سلمية المقصد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518AF9-0239-4095-81EB-47AEAA08FA95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بايع الصحابة بيعة الرضوان عند إشاعة مقتله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F7C2FF-A4AD-4E9A-BB5A-B47ED4538323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بينما أكدت بيعة الرضوان تماسك الجماعة عند احتمال الخطر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0A4F47-453C-475D-A5A9-B191A08170F5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2 / 12</a:t>
            </a:r>
          </a:p>
        </p:txBody>
      </p:sp>
    </p:spTree>
    <p:extLst>
      <p:ext uri="{BB962C8B-B14F-4D97-AF65-F5344CB8AC3E}">
        <p14:creationId xmlns:p14="http://schemas.microsoft.com/office/powerpoint/2010/main" val="1620864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72D1896-4925-4FAB-98D6-D95B6284A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436161-9575-4263-98EE-EEB115B4EAC1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شروط الصلح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0BD3B9-44A3-4181-BE03-977C1B471BF9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إيقاف القتال مدة معلومة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A9BE9A-340C-455B-AC4A-D7ADCC0E90C2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بدت بعض الشروط ثقيلة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70B520-8559-434B-977C-945B7EFD4A12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عودة المسلمين ذلك العام وأداء العمرة لاحقًا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166151-76D8-4845-9649-F8CB95F9286A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لكنها أوقفت الحرب وفتحت مجالًا آمنًا للتواصل وانتشار الإسلام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28E50A-7E6C-43CA-B680-AA196D056EFF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حرية القبائل في الدخول في الحلف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6A12AB-E4B1-4090-9A29-8BC500A4273A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والنظر إلى الاتفاق في مجموعه يختلف عن الحكم على شرط منفرد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9FC10F-0A6E-4EC8-9494-0A22C37BE4D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تنظيم إعادة من يخرج من مكة وفق نص الاتفاق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309CD2-870D-48AD-92A3-A1FBFEFFD7CA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لأن وقف الحرب أتاح للدعوة أثرًا أوسع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40C7DA-27AE-41C2-8436-D3885E8A1FB1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3 / 12</a:t>
            </a:r>
          </a:p>
        </p:txBody>
      </p:sp>
    </p:spTree>
    <p:extLst>
      <p:ext uri="{BB962C8B-B14F-4D97-AF65-F5344CB8AC3E}">
        <p14:creationId xmlns:p14="http://schemas.microsoft.com/office/powerpoint/2010/main" val="1715035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270F066-4B25-44D0-B25D-0F989105B4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F1B286-F4F4-4583-81A6-786BEC27D4E6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حكمة الحديبية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45093A-AE80-4A0E-840B-1A952C89270A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أمّن الصلح طرق الدعوة والتواصل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EF51AC-5139-4742-A4F3-27AC9444BBB5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تكشف نتائج الصلح أن تقدير المصلحة يحتاج نظرًا بعيدًا يتجاوز أثر الشرط في لحظة توقيعه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7221A2-6F34-4658-A75E-7FDE8A8F3230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اعترفت قريش بالمسلمين طرفًا مستقلًا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A35B94-6D0D-42B1-9D25-75EC8ABF82B8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فخلال الهدنة اختلط الناس بالمسلمين وسمعوا الإسلام بعيدًا عن أجواء الحرب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29A7F3-CD8A-4FF8-8892-9E6A0D999674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دخل الناس في الإسلام خلال الهدنة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45FDD2-C834-41A7-858C-3A90B83889FD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فدخلت أعداد جديدة في الدين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6DE10F-B1C7-4F10-9E40-4FDD9C5B61D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أثبتت النتائج أن المصلحة قد تختفي خلف شرط شاق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856AE8-C572-48C7-BD00-094C524CB8E9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حكمة الحديبية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B4D4E3-2692-4B06-8E36-AE9E353C1477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4 / 12</a:t>
            </a:r>
          </a:p>
        </p:txBody>
      </p:sp>
    </p:spTree>
    <p:extLst>
      <p:ext uri="{BB962C8B-B14F-4D97-AF65-F5344CB8AC3E}">
        <p14:creationId xmlns:p14="http://schemas.microsoft.com/office/powerpoint/2010/main" val="2139496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D8B6AF2-B9C5-44CC-B6A1-362615D2AD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9FFA7F-A8A0-4FB0-848E-8CA4791A77F9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غزوة خيبر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D92BDA-2624-463C-80EC-B029917A464E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واجهت خيبر مركزًا للتهديد والتحريض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E0F188-0A8B-445A-BF63-56DCD6D77349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أزالت خيبر مصدر تهديد قريبًا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E503FE-33C3-4E05-9A75-B3890399A0D3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فتح المسلمون الحصون تباعًا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B38EEF-CE22-45F2-89B3-DDFEA8B04D1B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ونظمت علاقتها بالدولة بعقد يحقق الانتفاع بالأرض واستمرار إنتاجها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F637F-7040-47A4-95FE-5FBC23F6D274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نظم النبي صلى الله عليه وسلم توزيع الغنائم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73ADEE-B4EB-4F12-B9E8-C25D1F9618CA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قدمت المساقاة حلًا عمليًا يحفظ الإنتاج وينظم الحقوق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B743A4-29A8-480C-9C86-93336EAE5838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أقر أهل خيبر على الأرض بعقد المساقاة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0B12FE-E041-41A8-9536-70EF2FEB330D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بدل تعطيل الأرض أو إهدار خبرة أهلها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A39076-B5E1-4C7D-92BF-4E024B577B05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5 / 12</a:t>
            </a:r>
          </a:p>
        </p:txBody>
      </p:sp>
    </p:spTree>
    <p:extLst>
      <p:ext uri="{BB962C8B-B14F-4D97-AF65-F5344CB8AC3E}">
        <p14:creationId xmlns:p14="http://schemas.microsoft.com/office/powerpoint/2010/main" val="1945807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9F9C2AD-FB9C-40C7-9F29-255CE01659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A3A908-7285-4A0C-96E3-2B574C58FF84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مكاتبة الملوك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B8F596-1ED1-4634-A5A7-065800AC1473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أرسل الرسول كتبًا إلى قادة الدول المجاورة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2E619-8650-4948-A4E4-025BBF39011D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نقلت الرسائل الدعوة إلى المجال الدولي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140AF5-01A0-4B3D-8D4E-36D610AEFDEC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ختم الرسائل بخاتم رسمي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118E09-D748-4D3F-BE06-98D33E488300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وأكدت أن الإسلام رسالة موجهة إلى الناس كافة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685F61-20F9-4E99-BD67-3242EAD5E963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تنوعت ردود الملوك بين القبول والرفض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7D1A70-330E-4AF7-926A-D4CEEAE50796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وراعت الرسائل مخاطبة كل حاكم باسمه ومكانته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266BB9-3412-48D4-AB67-F0B1C9C80493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أكدت الرسائل عالمية الدعوة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BE36C1-3F0B-4474-ADD0-61891C979C60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ثبات مضمون الدعوة ووضوح مسؤولية الاختيار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56CCE0-38F6-43C6-8D7C-FC473D280EF7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6 / 12</a:t>
            </a:r>
          </a:p>
        </p:txBody>
      </p:sp>
    </p:spTree>
    <p:extLst>
      <p:ext uri="{BB962C8B-B14F-4D97-AF65-F5344CB8AC3E}">
        <p14:creationId xmlns:p14="http://schemas.microsoft.com/office/powerpoint/2010/main" val="13768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265EDD4-289F-4BE3-8DD5-289D83F375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985139-4A65-4D2B-8F8A-3955985462EA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السرايا وانتشار الدعوة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0675C1-2A97-4FEB-8D0A-5162573125BA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استهدفت السرايا حماية الطرق وتبليغ القبائل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BB7BFE-00E7-4373-A926-FC1036B31637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ساعدت السرايا على حماية الطرق وتوسيع الاتصال بالقبائل ضمن ضوابط تمنع العدوان على غير المقاتلين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6F4DB4-40E7-486C-ADC0-49343C81F28C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راعى القادة التدرج في الدعوة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B0F014-C7EB-4C73-BD21-5A0A6D48ADA7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ولم تكن كل السرایا للقتال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761D35-4388-4805-96CE-9FD91F0F4A3E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ارتبط استخدام القوة بضوابط شرعية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8C0C0E-E56D-4E99-9113-0B9B17DFB1B9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تعددت وظائفها بين الاستطلاع وتأمين الطرق والتعليم وعقد الصلات مع القبائل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0791D-A994-4E87-8A5A-B3E3E8D7FEAE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وسعت المرحلة حضور الدولة خارج المدينة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FDF5E0-F2F5-4417-8EC9-E51171E433DC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السرايا وانتشار الدعوة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3718B2-E7AE-4155-BA1E-92D7E2EDDD92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7 / 12</a:t>
            </a:r>
          </a:p>
        </p:txBody>
      </p:sp>
    </p:spTree>
    <p:extLst>
      <p:ext uri="{BB962C8B-B14F-4D97-AF65-F5344CB8AC3E}">
        <p14:creationId xmlns:p14="http://schemas.microsoft.com/office/powerpoint/2010/main" val="693719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FDC3B88-2E04-43B6-A8B3-2C82EA109F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15A2B7-96F4-415A-B2B6-0AC6327BCC08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مقدمات فتح مكة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D5E651-8A91-4ADE-A077-E322BEB03EF9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أدى الاعتداء على خزاعة إلى نقض الصلح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1D2C39-5E2F-47CA-8455-DD6BD1F84AF8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كان نقض الحلف سبب الفتح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5FD229-403F-44AE-93AC-4BAEA65517DE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تحرك الجيش في سرية لتقليل القتال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72677-8C45-4EBB-AB0B-B4FF1ACE707C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واختارت القيادة السرية والمباغتة لتقليل المقاومة وحفظ الدماء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830BFB-11E7-4AEF-AC7D-2EE9731278EB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أدار الرسول الموقف بما يحفظ الدماء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2B37CC-C5BF-4C86-A102-FC149555B2A1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ويبين هذا التدبير أن الحسم العسكري يمكن أن يقترن بالرحمة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009164-8D1D-4F02-ACFC-47715BB96FF9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دخلت مكة بأقل قدر من المواجهة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15B9F-1515-4BCD-846B-A68A8A11933E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وأن تقليل الخسائر هدف معتبر في التخطيط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6AAF03-759D-47E5-8ADC-B428D9404519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8 / 12</a:t>
            </a:r>
          </a:p>
        </p:txBody>
      </p:sp>
    </p:spTree>
    <p:extLst>
      <p:ext uri="{BB962C8B-B14F-4D97-AF65-F5344CB8AC3E}">
        <p14:creationId xmlns:p14="http://schemas.microsoft.com/office/powerpoint/2010/main" val="1546221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25C2676-B985-4D42-ADD9-5B58415C6D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91B2C4-BC4A-496D-8AA6-7421B67E7F29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دخول مكة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41DBA1-56CD-4449-BF78-24F98E80CDAE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دخل النبي صلى الله عليه وسلم متواضعًا شاكرًا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75C07F-B85D-4EBA-83DC-86CE1EB4A24A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دخل النبي صلى الله عليه وسلم مكة متواضعًا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31AC70-BC28-4C4C-94D9-2CABF14C2C8E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أعلن الأمان لمن كف عن القتال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6F1B85-E4F4-4E16-9F9B-08127E0DD13B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وجعل الفتح عفوًا وإصلاحًا بدل أن يكون انتقامًا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D57514-5999-4B42-80F3-71387E713E2D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طهر الكعبة من الأصنام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32ADB9-2165-4BCE-9AA5-C7B541E7EB01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تطهير الكعبة إعلانًا لعودة التوحيد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FF8B4-507C-4F8F-932A-D04C0D27DA31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 حرمة مكة ومكانة البيت الحرام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2B05CE-48C2-4A68-9EA3-59BDADE67A8F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بينما وفر الأمان طريقًا لاندماج أهل مكة في المجتمع الجديد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094126-4815-4339-B5D4-CF48991B5B29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9 / 12</a:t>
            </a:r>
          </a:p>
        </p:txBody>
      </p:sp>
    </p:spTree>
    <p:extLst>
      <p:ext uri="{BB962C8B-B14F-4D97-AF65-F5344CB8AC3E}">
        <p14:creationId xmlns:p14="http://schemas.microsoft.com/office/powerpoint/2010/main" val="2097732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DF79DA9-E23B-405D-A894-250140D208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05698D-684A-4B29-91A8-E22AF801C4D9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أحكام الحرم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C1FF20-7B1E-428C-88DD-639ACEED49B7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تحريم القتال فيه إلا لضرورة عارضة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5D5445-8727-4BAA-9D2C-E7D98E7A27BC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تؤكد أحكام الحرم أن لمكة حرمة خاصة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39F412-61FE-4F75-954C-25373040CDD8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تحريم الصيد وقطع نباته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CC1B42-406D-4A60-9F50-598FA4306BA9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وأن الإذن العارض لا يتحول إلى قاعدة دائمة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33D110-C7DE-45D8-9360-25E3F1E380EB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تعظيم شعائر الله وحقوق المكان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F7E83F-C7DC-4D76-9AE5-2A55B685E326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وتربي هذه الأحكام المسلم على احترام المكان والخلق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99C79B-8C0F-4C9D-8EDE-1157BCE66E0B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منع تحويل الفتح إلى انتقام جماعي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69D0F6-103D-4113-B7F8-D2D6429B9C13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فلا يجعل النصر سببًا لاستباحة الدم أو البيئة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637D89-E8B0-471B-97DC-14D537BB1195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811522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D063AC6-0A5E-4B22-B6BD-926AE0E864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6A35A4-60BB-4A16-9479-626CAA247EC4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سياسات ما بعد الفتح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73C54E-133E-4C9C-A592-3D12B24AC2CD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بايع النساء وفق أحكام مستقلة واضحة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56463B-0B38-494C-B8F0-372DF8C054D8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جمعت السياسة بعد الفتح بين تثبيت الأحكام ومراعاة النفوس وحماية وحدة المجتمع الجديد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4EE68E-C5DA-44C1-8491-10E2EDEB64E8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أكد فضل الأنصار وطمأنهم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F79C96-53F2-442D-9C38-C89D5F8FF0A9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راعت توزيع العطاء حال الداخلين حديثًا في الإسلام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15D18D-6352-4FFC-AAF5-9DEBFB3BAC27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أعطى المؤلفة قلوبهم لتحقيق مصلحة الدعوة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8CAB47-8000-474E-A21F-11D492B27220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وطمأنت الأنصار إلى بقاء منزلتهم وفضلهم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303722-6907-4E5D-BCF2-3AC0E095AE1B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حرم قتل غير المقاتلين وأكد أخلاق الحرب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E493A-E5F3-4DBA-B4AE-854E64604461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سياسات ما بعد الفتح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ECCD36-A153-4676-8E7B-ACA9AE64AF75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613359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067086E-15B8-4A8B-ABA1-F560C8F0EF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78" r="42578"/>
          <a:stretch>
            <a:fillRect/>
          </a:stretch>
        </p:blipFill>
        <p:spPr>
          <a:xfrm>
            <a:off x="0" y="0"/>
            <a:ext cx="180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BBDFBE-2939-48C9-80E5-9694EA63B2C4}"/>
              </a:ext>
            </a:extLst>
          </p:cNvPr>
          <p:cNvSpPr>
            <a:spLocks noGrp="1"/>
          </p:cNvSpPr>
          <p:nvPr/>
        </p:nvSpPr>
        <p:spPr>
          <a:xfrm>
            <a:off x="2286000" y="495300"/>
            <a:ext cx="9048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/>
          </a:bodyPr>
          <a:lstStyle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3300" b="1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خلاصة وأسئلة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0D2878-9056-4EAB-A246-02068D283CDE}"/>
              </a:ext>
            </a:extLst>
          </p:cNvPr>
          <p:cNvSpPr>
            <a:spLocks noGrp="1"/>
          </p:cNvSpPr>
          <p:nvPr/>
        </p:nvSpPr>
        <p:spPr>
          <a:xfrm>
            <a:off x="2714625" y="138112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لماذا عد الصلح فتحًا؟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1D31D1-BD57-4E39-991D-7F42F7BBDD4D}"/>
              </a:ext>
            </a:extLst>
          </p:cNvPr>
          <p:cNvSpPr>
            <a:spLocks noGrp="1"/>
          </p:cNvSpPr>
          <p:nvPr/>
        </p:nvSpPr>
        <p:spPr>
          <a:xfrm>
            <a:off x="2714625" y="179070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الأسئلة على تثبيت الفهم وربط الحدث بأسبابه ونتائجه وما يستفاد منه تربويًا وفقهيًا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885408-7952-4073-80AA-20CBA2FFE207}"/>
              </a:ext>
            </a:extLst>
          </p:cNvPr>
          <p:cNvSpPr>
            <a:spLocks noGrp="1"/>
          </p:cNvSpPr>
          <p:nvPr/>
        </p:nvSpPr>
        <p:spPr>
          <a:xfrm>
            <a:off x="2714625" y="255270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أثر خيبر في أمن المدينة؟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E02EF8-3D68-4289-B2E1-F0B738BCA5B3}"/>
              </a:ext>
            </a:extLst>
          </p:cNvPr>
          <p:cNvSpPr>
            <a:spLocks noGrp="1"/>
          </p:cNvSpPr>
          <p:nvPr/>
        </p:nvSpPr>
        <p:spPr>
          <a:xfrm>
            <a:off x="2714625" y="296227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والغرض من المناقشة أن ينتقل الطالب من حفظ التسلسل الزمني إلى تفسير الحدث وتقويم الرواية واستنباط الدلالة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A09B08-1FAA-4264-8501-CBCB8AE63BCE}"/>
              </a:ext>
            </a:extLst>
          </p:cNvPr>
          <p:cNvSpPr>
            <a:spLocks noGrp="1"/>
          </p:cNvSpPr>
          <p:nvPr/>
        </p:nvSpPr>
        <p:spPr>
          <a:xfrm>
            <a:off x="2714625" y="3724275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كيف ظهرت عالمية الدعوة؟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96563A-C80B-4149-93A9-888A7F976752}"/>
              </a:ext>
            </a:extLst>
          </p:cNvPr>
          <p:cNvSpPr>
            <a:spLocks noGrp="1"/>
          </p:cNvSpPr>
          <p:nvPr/>
        </p:nvSpPr>
        <p:spPr>
          <a:xfrm>
            <a:off x="2714625" y="4133850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1752FE-EA6F-4FBA-9442-595689374B77}"/>
              </a:ext>
            </a:extLst>
          </p:cNvPr>
          <p:cNvSpPr>
            <a:spLocks noGrp="1"/>
          </p:cNvSpPr>
          <p:nvPr/>
        </p:nvSpPr>
        <p:spPr>
          <a:xfrm>
            <a:off x="2714625" y="4895850"/>
            <a:ext cx="82391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ctr">
            <a:normAutofit/>
          </a:bodyPr>
          <a:lstStyle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725" b="1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اذكر ثلاثة مبادئ في فتح مكة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9E0F4E-0675-467B-8458-3154E72D1544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8239125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 rtl="1">
              <a:def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lang="ar-MA" altLang="ar-SA" sz="1350" b="1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09013F-44B8-44FD-B9A7-A3EC8CBBDAC0}"/>
              </a:ext>
            </a:extLst>
          </p:cNvPr>
          <p:cNvSpPr>
            <a:spLocks noGrp="1"/>
          </p:cNvSpPr>
          <p:nvPr/>
        </p:nvSpPr>
        <p:spPr>
          <a:xfrm>
            <a:off x="9906000" y="6238875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rmAutofit/>
          </a:bodyPr>
          <a:lstStyle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65213230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914</Words>
  <Application>Microsoft Office PowerPoint</Application>
  <DocSecurity>0</DocSecurity>
  <PresentationFormat>Grand écran</PresentationFormat>
  <Paragraphs>127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Aptos</vt:lpstr>
      <vt:lpstr>Tahoma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Aicha Mihrabi</cp:lastModifiedBy>
  <cp:revision>1</cp:revision>
  <dcterms:created xsi:type="dcterms:W3CDTF">2026-10-19T14:12:54Z</dcterms:created>
  <dcterms:modified xsi:type="dcterms:W3CDTF">2026-10-29T02:12:33Z</dcterms:modified>
</cp:coreProperties>
</file>