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المصدر</a:t>
            </a:r>
            <a:r>
              <a:rPr dirty="0"/>
              <a:t>: </a:t>
            </a:r>
            <a:r>
              <a:rPr dirty="0" err="1"/>
              <a:t>مريم</a:t>
            </a:r>
            <a:r>
              <a:rPr dirty="0"/>
              <a:t> </a:t>
            </a:r>
            <a:r>
              <a:rPr dirty="0" err="1"/>
              <a:t>العبادي</a:t>
            </a:r>
            <a:r>
              <a:rPr dirty="0"/>
              <a:t>، </a:t>
            </a:r>
            <a:r>
              <a:rPr dirty="0" err="1"/>
              <a:t>محاضرات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فقه</a:t>
            </a:r>
            <a:r>
              <a:rPr dirty="0"/>
              <a:t> </a:t>
            </a:r>
            <a:r>
              <a:rPr dirty="0" err="1"/>
              <a:t>السيرة</a:t>
            </a:r>
            <a:r>
              <a:rPr dirty="0"/>
              <a:t> </a:t>
            </a:r>
            <a:r>
              <a:rPr dirty="0" err="1"/>
              <a:t>النبوية</a:t>
            </a:r>
            <a:r>
              <a:rPr dirty="0"/>
              <a:t>، </a:t>
            </a:r>
            <a:r>
              <a:rPr dirty="0" err="1"/>
              <a:t>السنة</a:t>
            </a:r>
            <a:r>
              <a:rPr dirty="0"/>
              <a:t> </a:t>
            </a:r>
            <a:r>
              <a:rPr dirty="0" err="1"/>
              <a:t>الدراسية</a:t>
            </a:r>
            <a:r>
              <a:rPr dirty="0"/>
              <a:t> </a:t>
            </a:r>
            <a:r>
              <a:rPr dirty="0" err="1"/>
              <a:t>صورة</a:t>
            </a:r>
            <a:r>
              <a:rPr dirty="0"/>
              <a:t> </a:t>
            </a:r>
            <a:r>
              <a:rPr dirty="0" err="1"/>
              <a:t>الغلاف</a:t>
            </a:r>
            <a:r>
              <a:rPr dirty="0"/>
              <a:t> </a:t>
            </a:r>
            <a:r>
              <a:rPr dirty="0" err="1"/>
              <a:t>توضيحية</a:t>
            </a:r>
            <a:r>
              <a:rPr dirty="0"/>
              <a:t> </a:t>
            </a:r>
            <a:r>
              <a:rPr dirty="0" err="1"/>
              <a:t>مولدة</a:t>
            </a:r>
            <a:r>
              <a:rPr dirty="0"/>
              <a:t> </a:t>
            </a:r>
            <a:r>
              <a:rPr dirty="0" err="1"/>
              <a:t>بالذكاء</a:t>
            </a:r>
            <a:r>
              <a:rPr dirty="0"/>
              <a:t> </a:t>
            </a:r>
            <a:r>
              <a:rPr dirty="0" err="1"/>
              <a:t>الاصطناعي</a:t>
            </a:r>
            <a:r>
              <a:rPr dirty="0"/>
              <a:t>، </a:t>
            </a:r>
            <a:r>
              <a:rPr dirty="0" err="1"/>
              <a:t>وليست</a:t>
            </a:r>
            <a:r>
              <a:rPr dirty="0"/>
              <a:t> </a:t>
            </a:r>
            <a:r>
              <a:rPr dirty="0" err="1"/>
              <a:t>توثيقًا</a:t>
            </a:r>
            <a:r>
              <a:rPr dirty="0"/>
              <a:t> </a:t>
            </a:r>
            <a:r>
              <a:rPr dirty="0" err="1"/>
              <a:t>لمكان</a:t>
            </a:r>
            <a:r>
              <a:rPr dirty="0"/>
              <a:t> </a:t>
            </a:r>
            <a:r>
              <a:rPr dirty="0" err="1"/>
              <a:t>أو</a:t>
            </a:r>
            <a:r>
              <a:rPr dirty="0"/>
              <a:t> </a:t>
            </a:r>
            <a:r>
              <a:rPr dirty="0" err="1"/>
              <a:t>حدث</a:t>
            </a:r>
            <a:r>
              <a:rPr dirty="0"/>
              <a:t> </a:t>
            </a:r>
            <a:r>
              <a:rPr dirty="0" err="1"/>
              <a:t>تاريخي</a:t>
            </a:r>
            <a:r>
              <a:rPr dirty="0"/>
              <a:t> </a:t>
            </a:r>
            <a:r>
              <a:rPr dirty="0" err="1"/>
              <a:t>بعينه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C85284B-91AA-4E57-87AB-558AED5B2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5F0693F-1E9C-4E8D-9406-D0D446BC7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411A7E93-ADF7-4024-8132-EA30FA43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604EFE5-0F77-4324-AF28-5E312E5C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B4486F5-60AD-45AE-86CA-2C36A78BE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8E2E42E3-A8CA-44C2-AF31-5F98E0E24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FE59963-AD4F-492B-81E5-CAA321ADE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494D43C8-219E-4E10-B2F4-644FE0D45E3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037D7F0-CE2A-4A9E-A0BB-6BC30864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8D4C15E-2B62-42F3-9E1C-03AB246DB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F6A39B5-0C4C-40A5-9F46-BD95223A76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C5A7BE-4ABD-4BCA-B96E-9E5A97100C97}"/>
              </a:ext>
            </a:extLst>
          </p:cNvPr>
          <p:cNvSpPr>
            <a:spLocks noGrp="1"/>
          </p:cNvSpPr>
          <p:nvPr/>
        </p:nvSpPr>
        <p:spPr>
          <a:xfrm>
            <a:off x="6667500" y="876300"/>
            <a:ext cx="4286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CD83BA-2BB2-4096-9252-E490D388A233}"/>
              </a:ext>
            </a:extLst>
          </p:cNvPr>
          <p:cNvSpPr>
            <a:spLocks noGrp="1"/>
          </p:cNvSpPr>
          <p:nvPr/>
        </p:nvSpPr>
        <p:spPr>
          <a:xfrm>
            <a:off x="6191250" y="1638300"/>
            <a:ext cx="4762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rPr>
              <a:t>المرحلة الأخيرة وحجة الوداع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2E54D2-A6C2-444D-B7F4-F57E409F5AF5}"/>
              </a:ext>
            </a:extLst>
          </p:cNvPr>
          <p:cNvSpPr>
            <a:spLocks noGrp="1"/>
          </p:cNvSpPr>
          <p:nvPr/>
        </p:nvSpPr>
        <p:spPr>
          <a:xfrm>
            <a:off x="6477000" y="3476625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تبوك والوفود والوصايا الجامعة والوفاة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FE24C6-15F9-4FD0-8D72-361C40DB9CEA}"/>
              </a:ext>
            </a:extLst>
          </p:cNvPr>
          <p:cNvSpPr>
            <a:spLocks noGrp="1"/>
          </p:cNvSpPr>
          <p:nvPr/>
        </p:nvSpPr>
        <p:spPr>
          <a:xfrm>
            <a:off x="6953250" y="5143500"/>
            <a:ext cx="4000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dirty="0">
                <a:solidFill>
                  <a:srgbClr val="263B50"/>
                </a:solidFill>
                <a:highlight>
                  <a:srgbClr val="C0C0C0"/>
                </a:highlight>
                <a:latin typeface="Tahoma"/>
                <a:ea typeface="Tahoma"/>
                <a:cs typeface="Tahoma"/>
              </a:rPr>
              <a:t>إعداد الأستاذة مريم العبادي</a:t>
            </a:r>
          </a:p>
        </p:txBody>
      </p:sp>
    </p:spTree>
    <p:extLst>
      <p:ext uri="{BB962C8B-B14F-4D97-AF65-F5344CB8AC3E}">
        <p14:creationId xmlns:p14="http://schemas.microsoft.com/office/powerpoint/2010/main" val="1734066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2C493C7-4AED-4F9D-AF10-FF31768837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6CEC16-E3CA-480E-9C4E-EB018F95A410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غزوة تبوك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02BFCC-1AC9-4E8B-93C6-873638F1FDCC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وقعت في ظرف شديد الحر والعسرة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F8B2A-4BC9-448C-A372-97CB4F5FB44E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اختبرت تبوك صدق الإيمان في ظروف العسرة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0E046-2FE8-4F26-A0DB-48C19D918CD6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دعا الرسول صلى الله عليه وسلم إلى تجهيز الجيش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ED3045-7096-4206-A0B4-4A690865E208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وأظهرت قدرة الدولة على التحرك خارج حدودها القريبة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D39E8A-22F6-44A7-A37E-95341C9F7AB4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ظهر صدق المؤمنين وتخاذل المنافقين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A10231-2EB9-4F49-BBC2-16822DE70C7B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ورغم عدم وقوع قتال واسع حققت الغزوة أثرًا سياسيًا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D3126D-832C-4E6F-991B-066E122794AC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عززت الغزوة مكانة الدولة في شمال الجزيرة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DA1C6C-571B-49A4-B48E-F9CD0815B5E1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وكشفت استعداد المجتمع للاستجابة في زمن العسرة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15AB17-213D-4E97-971B-477EF83F900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77170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C659D16-7507-412B-8240-F310198485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D27CCC-1F29-4CB5-ADCD-0481D99C66D1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توبة كعب وصاحبيه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8BF3E4-6A3A-4D8C-8629-07F2C1AF4560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تخلفوا دون عذر ولم يلجؤوا إلى الكذب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C5483A-6E7E-40A3-A250-5655FB2FC460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أنقذهم الصدق من عاقبة الكذب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8B761-6D00-4739-AC19-6308CD52411A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قوطعوا خمسين ليلة بأمر النبي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468FD5-9E59-4626-ACCD-3E81376FF0B2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وإن مروا باختبار طويل انتهى بقبول التوبة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54595-8EF0-4955-BA1C-0E4D7BCF9637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ثبتوا على الصدق رغم شدة الاختبار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936666-A1EE-45B2-975C-3753A7BF4F4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وتبين القصة أن الاعتراف بالخطأ قد يكون مؤلمًا في بدايته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0415AE-7611-49EB-84DE-3374358026BD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أنزل الله قبول توبتهم في سورة التوبة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6ED525-15E2-4E3D-9678-95E4CCEB8A89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 يحفظ صاحبه ويقوده إلى إصلاح حقيقي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6771BB-816F-4DB7-BE5B-56CB3084C126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15780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C36CD40-A759-4831-B650-4ADFD48AF3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C12CAA-362B-45DA-827B-5346C848E76C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عام الوفود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F9D31-99A3-4316-9855-1420FEA4008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قدمت القبائل إلى المدينة تعلن إسلامها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236421-0CA0-4813-9B99-E118ADBCAC63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عبّر توافد القبائل عن اتساع الإسلام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93C44A-D57B-4223-BC95-46B7C01E07C2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استقبل الرسول الوفود وعلّمهم أصول الدين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34E61-6E7B-4549-90FD-FABA5089DD99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وانتقلت الأولوية إلى التعليم والقضاء وتنظيم المجتمع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24128-A79F-4247-B0BE-01BE4EC6A898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بعث المعلمين والقضاة إلى الأقاليم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E18A34-ED9E-460C-8371-3C5CD156808D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وأصبح تعليم الداخلين في الإسلام ضرورة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9620F8-A20C-4D51-85AF-DA6FAD8E852B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انتقلت الدعوة إلى تنظيم مجتمع واسع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F00E93-9FB3-414C-A0EB-854FBBC8C365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لذلك أرسل النبي من يفقههم في الدين وينظم شؤونهم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80CCE-13AB-4C15-9BC7-5444A69F519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32832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DE5D830-1BA9-407B-8BF0-4B226EAFFC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D23615-BC7C-4464-B6A2-4A2D5885DEA5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حج أبي بكر وإعلان البراءة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A470BB-25B2-4A34-928C-1C2742475C2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أمّر النبي أبا بكر على الحج في السنة التاسعة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E8143-AAF4-4463-B7EE-B69163A7CF17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مهّد الحج لتنقية الشعيرة من مظاهر الشرك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6E8B7B-3161-4C9A-81EB-5C664E83B20B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أعلن علي بن أبي طالب أحكام سورة براءة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0F103E-7ADE-42FF-BF2F-812F2F3ABFB7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احترام العهود الصحيحة حتى انتهاء مدتها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9F446F-ED14-4038-8F71-6011627ECE32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انتهى طواف المشركين بالبيت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B7EC3-C37E-425F-9B97-428386AFDCBE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وجمع الإعلان بين إنهاء الممارسات الوثنية وعدم الغدر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22EC69-71A3-4AF4-9D06-C0593EC3FE25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حفظت العهود إلى آجالها وفق شروطها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DF4B5-BD95-432B-A208-035DAAA90C2D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فأتمت العهود إلى مدتها قبل بدء النظام الجديد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82EA68-8566-48AB-B30A-D125B8D12AF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6462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6E0A602-F6A3-4D9F-A841-1041B2A45B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8594DA-8203-432F-B975-F61CB0A7AF8F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حجة الوداع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68B789-E91C-499B-96D1-1C8B65EFD8E5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حج النبي صلى الله عليه وسلم بالناس في السنة العاشرة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6376E-C4E3-4999-B055-A4C29FE2D4D0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كانت الحجة تعليمًا عمليًا للمناسك ولقاءً جامعًا أتم فيه النبي صلى الله عليه وسلم تبليغ أحكام كبرى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293B8-B9E0-423E-B14B-FD306EE2B96E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علّم الأمة المناسك بالفعل والقول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5A6222-26E0-474D-8BBF-37A89F44150A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وقد نقل الصحابة تفاصيل المناسك للأمة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56712-EDD8-4221-A40B-8DA86C5A5D5D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اجتمع عدد كبير من المسلمين في عرفة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C15D07-0FB3-4C3F-9F8A-964E62514F6C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فصارت أفعال النبي وأقواله في الحجة أصلًا عمليًا لأحكام الحج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24ECF8-984B-4D51-A940-737FAA3F3D7B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شعر الصحابة بقرب تمام الرسالة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8FCBD5-F619-4B39-BD49-A173B32E7AAF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حجة الوداع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5FE20E-225A-497B-8F7D-1BB402C5CF3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18127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F271FD9-8198-4E3E-91A5-61F31DE877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0F08E4-701B-4D30-A924-D02858D1F85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مبادئ خطبة الوداع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94709B-E436-4E6D-8012-CCA305624410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حرمة الدماء والأموال والأعراض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F0407D-C862-49D7-A348-6238CC2A5B3C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جمعت الخطبة أصول صيانة الإنسان والمال والأسرة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35B2BB-6D2D-4263-8191-8C09B5593141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إبطال الربا وثارات الجاهلية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C1223C-A49F-44B5-9B89-229B125B0112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وربطت بقاء الأمة بالتمسك بالوحي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82F78F-C55E-4FEC-BF71-9C027D6DFADD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الوصية بالنساء وأداء الحقوق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A8716A-A53C-4D96-9AA6-7066E59FAA94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أبطلت الخطبة امتيازات الجاهلية وربطت التفاضل بالتقوى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85BC38-EC59-40B6-9976-7CCC11B80BE7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الاعتصام بالوحي وتبليغ الرسالة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2FD584-D926-4C8B-963D-1A1DA5AF3F10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وأكدت مسؤولية الحاضرين عن تبليغ الغائبين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55360E-8E18-4FD3-A8C6-C2A8604D1212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737057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85DD21F-D97E-45E1-A361-952D6FCF4C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E994EB-54D2-4895-A483-525FBDB7E36C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مرض النبي صلى الله عليه وسلم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55D324-45C6-4ED6-948B-3BCB3A36D497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 المرض في أواخر صفر أو أوائل ربيع الأول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14BB9B-1DE4-4767-8D9A-958EBD30CD08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أظهرت أيام المرض حرصه على الصلاة ووحدة الجماعة واستمرار القيادة رغم شدة الألم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C91CB-138A-40D3-9477-EA5AF8BB7E9A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استأذن أزواجه أن يمرض في بيت عائشة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0541E8-74CA-4FEF-B5A1-9F182DC3FD7D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تقديم أبي بكر للصلاة إشارة عملية إلى انتظام شؤون الجماعة وعدم توقفها بسبب مرض القائد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DE4FF8-642E-4099-AB39-10738148DB50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أمر أبا بكر أن يصلي بالناس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FD5D5B-376A-4D3A-A2B6-BB32292787C6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مرض النبي صلى الله عليه وسلم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35729B-ED0E-4AD1-959F-9AEF628F398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واصل توجيه الأمة في أيامه الأخيرة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D00F7A-B2FF-4C92-BE9E-D72DBC3F6A93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مرض النبي صلى الله عليه وسلم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F1D6C8-76EE-492E-BEA9-BF0692803326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61672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CDEBA95-F79B-4A92-BAD3-380798ED25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9DE0F8-EE65-464C-BB28-CB2AAD9012F7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الوفاة وأثرها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631834-F5B1-43AC-A005-C3A71B2650F6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توفي يوم الاثنين في المدينة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868DA6-7483-49C6-9D12-0E00556AB4D2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واجه الصحابة الصدمة بالرجوع إلى القرآن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57D208-D398-4AFD-809D-FB2AAB24A7DB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 أبو بكر الناس بآيات القرآن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2CDB17-3E21-4F8C-A404-E8D3F054F524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فثبتوا أن الدين باق وأن العبادة لله وحده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CC99EB-DA81-41C1-8D38-A7461E95947C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أدرك الصحابة أن الرسالة باقية بعد وفاة الرسول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CA45E7-815B-48F1-B656-8D31967B84D8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موقف أبي بكر حاسمًا في إعادة الوعي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817946-CB7C-43E6-81C4-04C91068713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دفن في الحجرة التي توفي فيها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AF64C9-B98C-4587-BC54-9EBAC137F8B7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إذ فصل بين محبة الرسول ودوام عبادة الله وطاعة رسالته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5503F7-A218-46CC-A075-4D7FCBC34F09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900113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9EF702-2C20-4918-B856-CE9502B1C3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E19A3F-4620-4ADE-AE85-A7247CFFFA4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من شمائله وأخلاقه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EE95B2-3B6F-4212-9E0E-AED726A7687A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كان أجود الناس وأحسنهم خلقًا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D54AED-775A-417B-9687-1941AFE4323C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جمعت أخلاقه بين الرحمة والتواضع والعدل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28024E-F2E6-49BB-ACF5-DC21213FC483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تواضع لأهله وأصحابه وخدم نفسه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305C22-86B7-49AC-BBA4-1C8260AB349A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فكانت سيرته العملية أبلغ تفسير لقيم الرسالة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A7C15-D7FA-4E71-98FB-E9BF63F96027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لم ينتقم لنفسه وكان يغضب لانتهاك حرمات الله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3E52C-BDCA-48FD-8322-294C5DE42339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ولهذا كانت معاملته لأهله وأصحابه والضعفاء جزءًا من البلاغ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BE0828-8B48-4253-941C-729019914E68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جمع بين الرحمة والحزم والعدل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474F63-07BC-499B-B668-BB820A4549CE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لأن الناس رأوا القيم مجسدة في سلوكه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B014A-A876-45B9-97BA-C972BA91BE6A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50546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593FA1A-5EA8-4A88-AE6F-26BCCFA8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579123-C47E-4B80-9E79-98D9F99EE33D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القواعد الجامعة في فقه السيرة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75EE75-83FB-4864-A57B-EEF1F41F746C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الثبات على المقصد مع مرونة الوسائل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25073D-CD57-4674-AF09-1B7D1394B28F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تُقرأ أحداث السيرة من خلال ثبوت الرواية ومقاصد الشريعة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43F0C2-FB28-44EE-A93A-5C97F02E6CFF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الجمع بين التوكل والأخذ بالأسباب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81C2E7-1821-4354-A6F3-ED69203A4BA7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الجمع بين التوكل والعمل المنظم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A6DC5-4BC5-4678-9A3A-C194A7072689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تقديم العدل والوفاء في السلم والحرب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8068F0-6BAF-43FB-9E29-A1DDA80126C1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وتساعد هذه القواعد على الإفادة من السيرة دون إسقاط متعجل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6C41F-749D-455B-B0EA-519CCD1FB69F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ربط الأحداث بالأحكام والمقاصد دون تجاوز ثبوت الرواية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2E1498-C86E-4E88-8132-CDFFE467259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التمييز بين الحكم الخاص والقاعدة العامة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36BD03-A05B-4E68-B89D-8FD7D9AE6C76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80802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7D47B2A-82F2-4C55-8133-FA9F576110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2C8E10-262E-4155-B1B8-E700E532E841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34A9F9-DD49-48D4-BC2D-6AF4989FF0CD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الدرس المركزي من قصة كعب؟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340874-54AA-4434-9C04-DFAD169D3395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06489D-8A11-4FD0-A324-C56DF357D9CE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المبادئ الحقوقية في خطبة الوداع؟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EC4DC2-C1E8-4C0D-B686-491D0852B521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DE66DE-2432-489B-BD6E-74E59AD92490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هيأ النبي الأمة لما بعد وفاته؟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658CED-5D92-4361-B007-0C916993AABD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BD4C14-DBE5-41C8-976B-D4B431722C73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اختر حدثًا واستخرج منه حكمًا ومقصدًا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5E3BFE-C2C8-4F04-B35B-B22AD4A33D3C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A72F18-BF5A-4A83-AA55-124704BD33B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50517837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938</Words>
  <Application>Microsoft Office PowerPoint</Application>
  <DocSecurity>0</DocSecurity>
  <PresentationFormat>Grand écran</PresentationFormat>
  <Paragraphs>126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Tahoma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Aicha Mihrabi</cp:lastModifiedBy>
  <cp:revision>2</cp:revision>
  <dcterms:created xsi:type="dcterms:W3CDTF">2026-10-19T14:13:01Z</dcterms:created>
  <dcterms:modified xsi:type="dcterms:W3CDTF">2026-10-29T02:08:13Z</dcterms:modified>
</cp:coreProperties>
</file>